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29"/>
  </p:notesMasterIdLst>
  <p:sldIdLst>
    <p:sldId id="256" r:id="rId5"/>
    <p:sldId id="372" r:id="rId6"/>
    <p:sldId id="374" r:id="rId7"/>
    <p:sldId id="375" r:id="rId8"/>
    <p:sldId id="376" r:id="rId9"/>
    <p:sldId id="377" r:id="rId10"/>
    <p:sldId id="378" r:id="rId11"/>
    <p:sldId id="359" r:id="rId12"/>
    <p:sldId id="360" r:id="rId13"/>
    <p:sldId id="743" r:id="rId14"/>
    <p:sldId id="4009" r:id="rId15"/>
    <p:sldId id="350" r:id="rId16"/>
    <p:sldId id="352" r:id="rId17"/>
    <p:sldId id="353" r:id="rId18"/>
    <p:sldId id="354" r:id="rId19"/>
    <p:sldId id="362" r:id="rId20"/>
    <p:sldId id="363" r:id="rId21"/>
    <p:sldId id="355" r:id="rId22"/>
    <p:sldId id="356" r:id="rId23"/>
    <p:sldId id="357" r:id="rId24"/>
    <p:sldId id="361" r:id="rId25"/>
    <p:sldId id="3978" r:id="rId26"/>
    <p:sldId id="3968" r:id="rId27"/>
    <p:sldId id="74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43" dt="2021-05-11T17:15:11.040"/>
    <p1510:client id="{250CDE5A-8CCB-4996-99DE-93266595F034}" v="387" dt="2021-05-11T16:52:05.320"/>
    <p1510:client id="{607F796D-5DC0-1EBA-804E-98AB71786CCC}" v="9" dt="2021-05-11T17:43:35.153"/>
    <p1510:client id="{75D20887-E14D-FE52-960E-DBA78F2ABDDE}" v="69" dt="2021-05-11T16:41:55.389"/>
    <p1510:client id="{94C6714D-AB88-4A3D-9AD3-871093B01CEE}" v="53" dt="2021-05-11T20:37:38.796"/>
    <p1510:client id="{BE00DA7A-C5BF-29C1-1D3A-5A93E2A99F6C}" v="55" dt="2021-05-11T20:19:05.842"/>
    <p1510:client id="{C1611B1C-23C7-4DDA-BE62-53A72A9A876B}" v="1530" dt="2021-05-11T17:43:56.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yn Hurley" userId="S::ehurley@naco.org::6bb0b56c-83fc-4654-b7bb-0070cde681a8" providerId="AD" clId="Web-{BE00DA7A-C5BF-29C1-1D3A-5A93E2A99F6C}"/>
    <pc:docChg chg="modSld">
      <pc:chgData name="Eryn Hurley" userId="S::ehurley@naco.org::6bb0b56c-83fc-4654-b7bb-0070cde681a8" providerId="AD" clId="Web-{BE00DA7A-C5BF-29C1-1D3A-5A93E2A99F6C}" dt="2021-05-11T20:19:05.842" v="37" actId="1076"/>
      <pc:docMkLst>
        <pc:docMk/>
      </pc:docMkLst>
      <pc:sldChg chg="modSp">
        <pc:chgData name="Eryn Hurley" userId="S::ehurley@naco.org::6bb0b56c-83fc-4654-b7bb-0070cde681a8" providerId="AD" clId="Web-{BE00DA7A-C5BF-29C1-1D3A-5A93E2A99F6C}" dt="2021-05-11T20:14:55.450" v="2" actId="20577"/>
        <pc:sldMkLst>
          <pc:docMk/>
          <pc:sldMk cId="3122821748" sldId="354"/>
        </pc:sldMkLst>
        <pc:spChg chg="mod">
          <ac:chgData name="Eryn Hurley" userId="S::ehurley@naco.org::6bb0b56c-83fc-4654-b7bb-0070cde681a8" providerId="AD" clId="Web-{BE00DA7A-C5BF-29C1-1D3A-5A93E2A99F6C}" dt="2021-05-11T20:14:55.450" v="2" actId="20577"/>
          <ac:spMkLst>
            <pc:docMk/>
            <pc:sldMk cId="3122821748" sldId="354"/>
            <ac:spMk id="19" creationId="{F01A71A7-61F2-41D0-9C8E-B91F3BF62174}"/>
          </ac:spMkLst>
        </pc:spChg>
      </pc:sldChg>
      <pc:sldChg chg="modSp">
        <pc:chgData name="Eryn Hurley" userId="S::ehurley@naco.org::6bb0b56c-83fc-4654-b7bb-0070cde681a8" providerId="AD" clId="Web-{BE00DA7A-C5BF-29C1-1D3A-5A93E2A99F6C}" dt="2021-05-11T20:19:05.842" v="37" actId="1076"/>
        <pc:sldMkLst>
          <pc:docMk/>
          <pc:sldMk cId="2080073483" sldId="357"/>
        </pc:sldMkLst>
        <pc:spChg chg="mod">
          <ac:chgData name="Eryn Hurley" userId="S::ehurley@naco.org::6bb0b56c-83fc-4654-b7bb-0070cde681a8" providerId="AD" clId="Web-{BE00DA7A-C5BF-29C1-1D3A-5A93E2A99F6C}" dt="2021-05-11T20:17:40.185" v="24" actId="1076"/>
          <ac:spMkLst>
            <pc:docMk/>
            <pc:sldMk cId="2080073483" sldId="357"/>
            <ac:spMk id="5" creationId="{6A459658-8BFC-42E3-A200-C9ECF2FFC1A1}"/>
          </ac:spMkLst>
        </pc:spChg>
        <pc:spChg chg="mod">
          <ac:chgData name="Eryn Hurley" userId="S::ehurley@naco.org::6bb0b56c-83fc-4654-b7bb-0070cde681a8" providerId="AD" clId="Web-{BE00DA7A-C5BF-29C1-1D3A-5A93E2A99F6C}" dt="2021-05-11T20:17:45.420" v="25" actId="1076"/>
          <ac:spMkLst>
            <pc:docMk/>
            <pc:sldMk cId="2080073483" sldId="357"/>
            <ac:spMk id="6" creationId="{5DA8FFF4-2CF5-49F0-BF95-494B07130B19}"/>
          </ac:spMkLst>
        </pc:spChg>
        <pc:spChg chg="mod">
          <ac:chgData name="Eryn Hurley" userId="S::ehurley@naco.org::6bb0b56c-83fc-4654-b7bb-0070cde681a8" providerId="AD" clId="Web-{BE00DA7A-C5BF-29C1-1D3A-5A93E2A99F6C}" dt="2021-05-11T20:18:34.435" v="32" actId="1076"/>
          <ac:spMkLst>
            <pc:docMk/>
            <pc:sldMk cId="2080073483" sldId="357"/>
            <ac:spMk id="8" creationId="{62D27541-AFA4-4BB2-9A69-353C9368EB52}"/>
          </ac:spMkLst>
        </pc:spChg>
        <pc:spChg chg="mod">
          <ac:chgData name="Eryn Hurley" userId="S::ehurley@naco.org::6bb0b56c-83fc-4654-b7bb-0070cde681a8" providerId="AD" clId="Web-{BE00DA7A-C5BF-29C1-1D3A-5A93E2A99F6C}" dt="2021-05-11T20:18:09.029" v="29" actId="1076"/>
          <ac:spMkLst>
            <pc:docMk/>
            <pc:sldMk cId="2080073483" sldId="357"/>
            <ac:spMk id="11" creationId="{B3573554-C08D-412E-8EB8-3E2F1A1022C1}"/>
          </ac:spMkLst>
        </pc:spChg>
        <pc:spChg chg="mod">
          <ac:chgData name="Eryn Hurley" userId="S::ehurley@naco.org::6bb0b56c-83fc-4654-b7bb-0070cde681a8" providerId="AD" clId="Web-{BE00DA7A-C5BF-29C1-1D3A-5A93E2A99F6C}" dt="2021-05-11T20:17:58.388" v="28" actId="14100"/>
          <ac:spMkLst>
            <pc:docMk/>
            <pc:sldMk cId="2080073483" sldId="357"/>
            <ac:spMk id="12" creationId="{0279929F-0984-4023-844A-FB53F9C57265}"/>
          </ac:spMkLst>
        </pc:spChg>
        <pc:spChg chg="mod">
          <ac:chgData name="Eryn Hurley" userId="S::ehurley@naco.org::6bb0b56c-83fc-4654-b7bb-0070cde681a8" providerId="AD" clId="Web-{BE00DA7A-C5BF-29C1-1D3A-5A93E2A99F6C}" dt="2021-05-11T20:18:24.904" v="31" actId="14100"/>
          <ac:spMkLst>
            <pc:docMk/>
            <pc:sldMk cId="2080073483" sldId="357"/>
            <ac:spMk id="13" creationId="{68824215-04B1-4558-A9EE-21C91345A734}"/>
          </ac:spMkLst>
        </pc:spChg>
        <pc:spChg chg="mod">
          <ac:chgData name="Eryn Hurley" userId="S::ehurley@naco.org::6bb0b56c-83fc-4654-b7bb-0070cde681a8" providerId="AD" clId="Web-{BE00DA7A-C5BF-29C1-1D3A-5A93E2A99F6C}" dt="2021-05-11T20:18:58.639" v="36" actId="14100"/>
          <ac:spMkLst>
            <pc:docMk/>
            <pc:sldMk cId="2080073483" sldId="357"/>
            <ac:spMk id="14" creationId="{E4EF8BF0-B108-4261-B612-6611337CF437}"/>
          </ac:spMkLst>
        </pc:spChg>
        <pc:spChg chg="mod">
          <ac:chgData name="Eryn Hurley" userId="S::ehurley@naco.org::6bb0b56c-83fc-4654-b7bb-0070cde681a8" providerId="AD" clId="Web-{BE00DA7A-C5BF-29C1-1D3A-5A93E2A99F6C}" dt="2021-05-11T20:18:45.670" v="34" actId="14100"/>
          <ac:spMkLst>
            <pc:docMk/>
            <pc:sldMk cId="2080073483" sldId="357"/>
            <ac:spMk id="17" creationId="{2E02195A-2C1C-4E1E-A332-AC6525A2B130}"/>
          </ac:spMkLst>
        </pc:spChg>
        <pc:spChg chg="mod">
          <ac:chgData name="Eryn Hurley" userId="S::ehurley@naco.org::6bb0b56c-83fc-4654-b7bb-0070cde681a8" providerId="AD" clId="Web-{BE00DA7A-C5BF-29C1-1D3A-5A93E2A99F6C}" dt="2021-05-11T20:19:05.842" v="37" actId="1076"/>
          <ac:spMkLst>
            <pc:docMk/>
            <pc:sldMk cId="2080073483" sldId="357"/>
            <ac:spMk id="18" creationId="{C92EC48A-6325-4379-90CF-5111499136E6}"/>
          </ac:spMkLst>
        </pc:spChg>
        <pc:picChg chg="mod">
          <ac:chgData name="Eryn Hurley" userId="S::ehurley@naco.org::6bb0b56c-83fc-4654-b7bb-0070cde681a8" providerId="AD" clId="Web-{BE00DA7A-C5BF-29C1-1D3A-5A93E2A99F6C}" dt="2021-05-11T20:16:54.998" v="14" actId="1076"/>
          <ac:picMkLst>
            <pc:docMk/>
            <pc:sldMk cId="2080073483" sldId="357"/>
            <ac:picMk id="16" creationId="{99E006A2-25CB-4A3F-AE90-8714E2237465}"/>
          </ac:picMkLst>
        </pc:picChg>
      </pc:sldChg>
      <pc:sldChg chg="modSp">
        <pc:chgData name="Eryn Hurley" userId="S::ehurley@naco.org::6bb0b56c-83fc-4654-b7bb-0070cde681a8" providerId="AD" clId="Web-{BE00DA7A-C5BF-29C1-1D3A-5A93E2A99F6C}" dt="2021-05-11T20:15:46.216" v="11" actId="20577"/>
        <pc:sldMkLst>
          <pc:docMk/>
          <pc:sldMk cId="2395353170" sldId="743"/>
        </pc:sldMkLst>
        <pc:spChg chg="mod">
          <ac:chgData name="Eryn Hurley" userId="S::ehurley@naco.org::6bb0b56c-83fc-4654-b7bb-0070cde681a8" providerId="AD" clId="Web-{BE00DA7A-C5BF-29C1-1D3A-5A93E2A99F6C}" dt="2021-05-11T20:15:46.216" v="11" actId="20577"/>
          <ac:spMkLst>
            <pc:docMk/>
            <pc:sldMk cId="2395353170" sldId="743"/>
            <ac:spMk id="18" creationId="{A8CEFDF9-40A6-4CDE-95FA-9A5E3DBC1785}"/>
          </ac:spMkLst>
        </pc:spChg>
        <pc:spChg chg="mod">
          <ac:chgData name="Eryn Hurley" userId="S::ehurley@naco.org::6bb0b56c-83fc-4654-b7bb-0070cde681a8" providerId="AD" clId="Web-{BE00DA7A-C5BF-29C1-1D3A-5A93E2A99F6C}" dt="2021-05-11T20:15:40.122" v="9" actId="20577"/>
          <ac:spMkLst>
            <pc:docMk/>
            <pc:sldMk cId="2395353170" sldId="743"/>
            <ac:spMk id="19" creationId="{F01A71A7-61F2-41D0-9C8E-B91F3BF62174}"/>
          </ac:spMkLst>
        </pc:spChg>
      </pc:sldChg>
      <pc:sldChg chg="modSp">
        <pc:chgData name="Eryn Hurley" userId="S::ehurley@naco.org::6bb0b56c-83fc-4654-b7bb-0070cde681a8" providerId="AD" clId="Web-{BE00DA7A-C5BF-29C1-1D3A-5A93E2A99F6C}" dt="2021-05-11T20:15:06.904" v="5" actId="14100"/>
        <pc:sldMkLst>
          <pc:docMk/>
          <pc:sldMk cId="1016705489" sldId="4009"/>
        </pc:sldMkLst>
        <pc:spChg chg="mod">
          <ac:chgData name="Eryn Hurley" userId="S::ehurley@naco.org::6bb0b56c-83fc-4654-b7bb-0070cde681a8" providerId="AD" clId="Web-{BE00DA7A-C5BF-29C1-1D3A-5A93E2A99F6C}" dt="2021-05-11T20:15:06.904" v="5" actId="14100"/>
          <ac:spMkLst>
            <pc:docMk/>
            <pc:sldMk cId="1016705489" sldId="4009"/>
            <ac:spMk id="10" creationId="{90481220-DE54-4376-85FF-07ECE40D7FF4}"/>
          </ac:spMkLst>
        </pc:spChg>
      </pc:sldChg>
    </pc:docChg>
  </pc:docChgLst>
  <pc:docChgLst>
    <pc:chgData name="Matt Chase" userId="c457e65a-f7f7-454e-8af1-2b6c360a7e31" providerId="ADAL" clId="{94C6714D-AB88-4A3D-9AD3-871093B01CEE}"/>
    <pc:docChg chg="custSel modSld">
      <pc:chgData name="Matt Chase" userId="c457e65a-f7f7-454e-8af1-2b6c360a7e31" providerId="ADAL" clId="{94C6714D-AB88-4A3D-9AD3-871093B01CEE}" dt="2021-05-11T20:37:38.796" v="52" actId="1076"/>
      <pc:docMkLst>
        <pc:docMk/>
      </pc:docMkLst>
      <pc:sldChg chg="modSp mod">
        <pc:chgData name="Matt Chase" userId="c457e65a-f7f7-454e-8af1-2b6c360a7e31" providerId="ADAL" clId="{94C6714D-AB88-4A3D-9AD3-871093B01CEE}" dt="2021-05-11T20:34:04.905" v="51" actId="1076"/>
        <pc:sldMkLst>
          <pc:docMk/>
          <pc:sldMk cId="698943745" sldId="359"/>
        </pc:sldMkLst>
        <pc:picChg chg="mod">
          <ac:chgData name="Matt Chase" userId="c457e65a-f7f7-454e-8af1-2b6c360a7e31" providerId="ADAL" clId="{94C6714D-AB88-4A3D-9AD3-871093B01CEE}" dt="2021-05-11T20:34:04.905" v="51" actId="1076"/>
          <ac:picMkLst>
            <pc:docMk/>
            <pc:sldMk cId="698943745" sldId="359"/>
            <ac:picMk id="9" creationId="{A1387F42-8038-48DF-9AE6-29512F5E3AA8}"/>
          </ac:picMkLst>
        </pc:picChg>
      </pc:sldChg>
      <pc:sldChg chg="modSp mod">
        <pc:chgData name="Matt Chase" userId="c457e65a-f7f7-454e-8af1-2b6c360a7e31" providerId="ADAL" clId="{94C6714D-AB88-4A3D-9AD3-871093B01CEE}" dt="2021-05-11T20:37:38.796" v="52" actId="1076"/>
        <pc:sldMkLst>
          <pc:docMk/>
          <pc:sldMk cId="2657728933" sldId="360"/>
        </pc:sldMkLst>
        <pc:inkChg chg="mod">
          <ac:chgData name="Matt Chase" userId="c457e65a-f7f7-454e-8af1-2b6c360a7e31" providerId="ADAL" clId="{94C6714D-AB88-4A3D-9AD3-871093B01CEE}" dt="2021-05-11T20:37:38.796" v="52" actId="1076"/>
          <ac:inkMkLst>
            <pc:docMk/>
            <pc:sldMk cId="2657728933" sldId="360"/>
            <ac:inkMk id="6" creationId="{24FE89A2-D9A8-4651-94B6-2A43C9867EF9}"/>
          </ac:inkMkLst>
        </pc:inkChg>
      </pc:sldChg>
      <pc:sldChg chg="modSp mod">
        <pc:chgData name="Matt Chase" userId="c457e65a-f7f7-454e-8af1-2b6c360a7e31" providerId="ADAL" clId="{94C6714D-AB88-4A3D-9AD3-871093B01CEE}" dt="2021-05-11T20:32:32.168" v="1" actId="948"/>
        <pc:sldMkLst>
          <pc:docMk/>
          <pc:sldMk cId="1492306064" sldId="376"/>
        </pc:sldMkLst>
        <pc:spChg chg="mod">
          <ac:chgData name="Matt Chase" userId="c457e65a-f7f7-454e-8af1-2b6c360a7e31" providerId="ADAL" clId="{94C6714D-AB88-4A3D-9AD3-871093B01CEE}" dt="2021-05-11T20:32:32.168" v="1" actId="948"/>
          <ac:spMkLst>
            <pc:docMk/>
            <pc:sldMk cId="1492306064" sldId="376"/>
            <ac:spMk id="19" creationId="{F01A71A7-61F2-41D0-9C8E-B91F3BF62174}"/>
          </ac:spMkLst>
        </pc:spChg>
      </pc:sldChg>
      <pc:sldChg chg="modSp mod">
        <pc:chgData name="Matt Chase" userId="c457e65a-f7f7-454e-8af1-2b6c360a7e31" providerId="ADAL" clId="{94C6714D-AB88-4A3D-9AD3-871093B01CEE}" dt="2021-05-11T20:32:53.663" v="50" actId="20577"/>
        <pc:sldMkLst>
          <pc:docMk/>
          <pc:sldMk cId="497015241" sldId="377"/>
        </pc:sldMkLst>
        <pc:graphicFrameChg chg="modGraphic">
          <ac:chgData name="Matt Chase" userId="c457e65a-f7f7-454e-8af1-2b6c360a7e31" providerId="ADAL" clId="{94C6714D-AB88-4A3D-9AD3-871093B01CEE}" dt="2021-05-11T20:32:53.663" v="50" actId="20577"/>
          <ac:graphicFrameMkLst>
            <pc:docMk/>
            <pc:sldMk cId="497015241" sldId="377"/>
            <ac:graphicFrameMk id="13" creationId="{362D7711-C021-48CD-B7B3-1F2B6877807C}"/>
          </ac:graphicFrameMkLst>
        </pc:graphicFrame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43.84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1291 220 15952 0 0,'0'11'2829'0'0,"4"-3"-3233"0"0,-4-7 286 0 0,1 0 0 0 0,-1-1 0 0 0,1 1 0 0 0,-1 0 0 0 0,1 0 0 0 0,-1-1 0 0 0,1 1 0 0 0,-1 0 0 0 0,0 0 0 0 0,0 0 0 0 0,1 0 0 0 0,-1-1 0 0 0,0 2 0 0 0,4 16 1936 0 0,-4-16-1478 0 0,0 0 0 0 0,0 0 0 0 0,0 0 0 0 0,0 0 0 0 0,0 0 0 0 0,1 0 0 0 0,-1 0 0 0 0,1 0 0 0 0,1 3 0 0 0,-7-3 76 0 0,5-2-410 0 0,0 0-1 0 0,0 0 0 0 0,0 0 0 0 0,0 0 0 0 0,0 0 1 0 0,0 1-1 0 0,0-1 0 0 0,0 0 0 0 0,0 0 1 0 0,0 0-1 0 0,-1 0 0 0 0,1 0 0 0 0,0 0 1 0 0,0 0-1 0 0,0 0 0 0 0,0 0 0 0 0,0 0 0 0 0,0 0 1 0 0,0 0-1 0 0,0 0 0 0 0,-1 0 0 0 0,1 0 1 0 0,0 0-1 0 0,0 0 0 0 0,0 0 0 0 0,0 0 1 0 0,0 0-1 0 0,0 0 0 0 0,0 0 0 0 0,-1 0 0 0 0,1 0 1 0 0,0 0-1 0 0,0-1 0 0 0,0 1 0 0 0,0 0 1 0 0,0 0-1 0 0,0 0 0 0 0,0 0 0 0 0,0 0 1 0 0,0 0-1 0 0,0 0 0 0 0,0 0 0 0 0,-1 0 0 0 0,1 0 1 0 0,0 0-1 0 0,0-1 0 0 0,0 1 0 0 0,0 0 1 0 0,0 0-1 0 0,0 0 0 0 0,0 0 0 0 0,0 0 1 0 0,-3-3 45 0 0,2 2-37 0 0,-1 0 0 0 0,1 0 0 0 0,0 0 1 0 0,-1 0-1 0 0,1-1 0 0 0,0 1 0 0 0,0-1 0 0 0,0 1 0 0 0,0-1 0 0 0,-1-1 0 0 0,-10-10 81 0 0,8 5-15 0 0,4 7-65 0 0,0 0-1 0 0,0 0 1 0 0,-1 0 0 0 0,1 0-1 0 0,-1 0 1 0 0,1 0 0 0 0,-1 0-1 0 0,0 0 1 0 0,1 0 0 0 0,-1 0-1 0 0,0 0 1 0 0,1 0 0 0 0,-1 1-1 0 0,-1-2 1 0 0,-2-5 71 0 0,4 6-82 0 0,0 1 0 0 0,-1 0-1 0 0,1-1 1 0 0,0 1 0 0 0,0-1-1 0 0,0 1 1 0 0,0 0 0 0 0,0-1 0 0 0,0 1-1 0 0,0 0 1 0 0,-1 0 0 0 0,1-1-1 0 0,0 1 1 0 0,0 0 0 0 0,-1-1 0 0 0,1 1-1 0 0,0 0 1 0 0,0 0 0 0 0,-1-1-1 0 0,1 1 1 0 0,0 0 0 0 0,0 0-1 0 0,-1 0 1 0 0,1-1 0 0 0,-1 1 0 0 0,0 0 0 0 0,0-1 0 0 0,0 1 1 0 0,-1-1-1 0 0,1 0 1 0 0,0 1-1 0 0,0-1 1 0 0,0 0-1 0 0,0 0 0 0 0,0 0 1 0 0,1 0-1 0 0,-1 0 1 0 0,0 0-1 0 0,0 0 0 0 0,0 0 1 0 0,1 0-1 0 0,-2-2 1 0 0,-6-7 5 0 0,-1 5 43 0 0,1-2-42 0 0,-14-8 117 0 0,21 14-118 0 0,-1 0-1 0 0,1 0 1 0 0,-1 0 0 0 0,1 0 0 0 0,-1 0-1 0 0,1 0 1 0 0,-1 0 0 0 0,0 1-1 0 0,1-1 1 0 0,-1 1 0 0 0,0-1 0 0 0,0 1-1 0 0,-2-1 1 0 0,-15-5 89 0 0,12 2-69 0 0,-1 1 0 0 0,0 0 0 0 0,1 1 0 0 0,-1 0 0 0 0,0 0 0 0 0,-12-1 0 0 0,-12-3-14 0 0,26 5-3 0 0,1 0 0 0 0,-1 1 0 0 0,-9-1 1 0 0,9 2 9 0 0,0-2 1 0 0,1 1-1 0 0,-11-2 1 0 0,-11-3 111 0 0,-42-3 1 0 0,41 6-37 0 0,-42-9 0 0 0,18 4-99 0 0,38 5 0 0 0,0 1 0 0 0,1 0 0 0 0,-19 3 0 0 0,-3-1 0 0 0,-59 3-261 0 0,67-3 106 0 0,-47 10 0 0 0,49-7 126 0 0,-78 22-131 0 0,90-21 138 0 0,0 1 0 0 0,1 0-1 0 0,0 1 1 0 0,0 0 0 0 0,-17 14-1 0 0,12-8-24 0 0,-55 45-313 0 0,66-51 318 0 0,0-1 0 0 0,1 1 0 0 0,-1 0-1 0 0,-7 15 1 0 0,-34 71-86 0 0,43-83 121 0 0,0 0-1 0 0,0 0 0 0 0,1 1 0 0 0,1-1 0 0 0,-3 17 1 0 0,-3 14-11 0 0,6-27-10 0 0,0-1 0 0 0,1 1 0 0 0,1 26-1 0 0,0-18 14 0 0,1-17 15 0 0,-1-1 0 0 0,1 0 0 0 0,0 0 0 0 0,0 0 0 0 0,2 6 0 0 0,3 9 0 0 0,-4-11-7 0 0,0 0-1 0 0,1-1 1 0 0,4 8-1 0 0,-3-8 0 0 0,-1 0-1 0 0,-1 0 1 0 0,5 14-1 0 0,-5-12 9 0 0,1 0 0 0 0,0 0 0 0 0,5 9 0 0 0,-6-14 0 0 0,7 16-25 0 0,17 23 1 0 0,-10-17 9 0 0,6 1-38 0 0,-9-7-73 0 0,26 30 1 0 0,-30-39 72 0 0,-3-5 35 0 0,0 0 0 0 0,0-1 0 0 0,9 7 0 0 0,-8-6 20 0 0,0-1-1 0 0,11 12 1 0 0,-12-11-2 0 0,0 0 0 0 0,0-1 0 0 0,0 0 0 0 0,9 5 0 0 0,14 11 0 0 0,2 2 0 0 0,-20-14-40 0 0,19 13-1 0 0,2 2-14 0 0,-25-18 55 0 0,1-1 0 0 0,13 8 0 0 0,-15-10 0 0 0,14 11 0 0 0,-15-11 0 0 0,0 1 0 0 0,0-1 0 0 0,0 0 0 0 0,1 0 0 0 0,-1 0 0 0 0,9 2 0 0 0,26 6 0 0 0,28 5 0 0 0,2 2 11 0 0,-48-15 53 0 0,37 2 0 0 0,-11-1 77 0 0,0 1-14 0 0,-39-3-124 0 0,0-1 1 0 0,1 0-1 0 0,-1-1 1 0 0,18 0-1 0 0,-22-1-3 0 0,1 1 0 0 0,0 0 0 0 0,-1 0 0 0 0,1 1 0 0 0,8 2 0 0 0,17 1 0 0 0,43 0 11 0 0,24 3 42 0 0,-20 1 11 0 0,-26-6-28 0 0,-26-1 10 0 0,44-3 0 0 0,-11-2-46 0 0,11 0 0 0 0,-46 2 17 0 0,27 2 0 0 0,-29 1 3 0 0,35-4 1 0 0,-54 3-15 0 0,1-1 0 0 0,-1 1 0 0 0,1 1 0 0 0,-1-1 0 0 0,6 1 0 0 0,12 1 11 0 0,-4-4-4 0 0,-1 0 0 0 0,0 2 0 0 0,0 0-1 0 0,28 4 1 0 0,-13-3-13 0 0,-25-1 0 0 0,0 0 0 0 0,0 0 0 0 0,0 0 0 0 0,0 1 0 0 0,8 2 0 0 0,54 11 0 0 0,-53-10 19 0 0,1-1 0 0 0,33 1 0 0 0,-4 0 4 0 0,-37-3-23 0 0,0 0 0 0 0,0 0 0 0 0,0-1 0 0 0,0 0 0 0 0,12-2 0 0 0,-15 2 5 0 0,-1 0 1 0 0,0 0-1 0 0,1 0 0 0 0,-1 0 0 0 0,4 2 0 0 0,14 0 31 0 0,60 3 160 0 0,-1 1-171 0 0,-2-2 59 0 0,-6-1-1 0 0,39 5-170 0 0,-95-7 87 0 0,9-1 0 0 0,12 3 0 0 0,-24-5 0 0 0,-1 2 0 0 0,0 0 0 0 0,24 3 0 0 0,12 1 0 0 0,-6-2 0 0 0,-29 0 0 0 0,0-2 0 0 0,0 1 0 0 0,22-4 0 0 0,19-1 0 0 0,2 2 64 0 0,-23 3-65 0 0,-13 1 13 0 0,-5-2 32 0 0,-3-1-37 0 0,1 1-1 0 0,22 4 1 0 0,-33-4 2 0 0,1 1 0 0 0,-1-1-1 0 0,0 0 1 0 0,1-1 0 0 0,5 0 0 0 0,12-1 2 0 0,20 0 60 0 0,-27 0-35 0 0,-1 2 0 0 0,1 0 0 0 0,-1 0 0 0 0,17 3 0 0 0,1-5 49 0 0,-13 3-52 0 0,-1-1 0 0 0,1 0 0 0 0,0-1 0 0 0,20-4 0 0 0,-36 4-27 0 0,46-13 58 0 0,-4 2 29 0 0,1-1 32 0 0,-30 8-23 0 0,24-4 0 0 0,3-2 94 0 0,-24 5-142 0 0,0 0-1 0 0,0-1 0 0 0,-1 0 1 0 0,0-2-1 0 0,28-17 0 0 0,13-15 104 0 0,-29 20-98 0 0,49-41 5 0 0,-73 58-39 0 0,0 0 1 0 0,0-1-1 0 0,0 0 0 0 0,7-10 0 0 0,-2 3 20 0 0,-7 8-28 0 0,0 0-1 0 0,-1 0 1 0 0,0 0 0 0 0,0-1 0 0 0,3-6 0 0 0,1-4 7 0 0,15-46-24 0 0,-17 52 7 0 0,-1-1 1 0 0,0 0-1 0 0,2-18 0 0 0,1-3 18 0 0,-3 14 30 0 0,-1-1 1 0 0,-1 1 0 0 0,0-1 0 0 0,-2-17 0 0 0,0-1-61 0 0,-3-2 5 0 0,3 29 0 0 0,0 0 0 0 0,0 0 0 0 0,-1 0 0 0 0,-3-9 0 0 0,-2-6 0 0 0,6 17 4 0 0,0 1 8 0 0,-1 0 0 0 0,1 1 0 0 0,-1-1 0 0 0,-5-10 0 0 0,1 2 10 0 0,5 12-16 0 0,1-1 0 0 0,-1 1 0 0 0,-1 0 0 0 0,1-1 0 0 0,0 1 0 0 0,-3-4 0 0 0,3 5-6 0 0,0 0 0 0 0,0 0 0 0 0,1-1 0 0 0,-1 1 0 0 0,0 0 0 0 0,1 0 0 0 0,-1-1 0 0 0,1 1 0 0 0,0-1 0 0 0,-1-1 0 0 0,1 1 0 0 0,0 0 0 0 0,-1 1 0 0 0,1 0 0 0 0,-1-1 0 0 0,1 1 0 0 0,-1-1 0 0 0,1 1 0 0 0,-1-1 0 0 0,0 1 0 0 0,-1-3 0 0 0,-2 0 6 0 0,1-2 1 0 0,-1 1-1 0 0,2 0 0 0 0,-1-1 0 0 0,-3-7 0 0 0,-10-21 21 0 0,-10-14-27 0 0,13 26-13 0 0,-21-26-38 0 0,25 36 51 0 0,8 10 0 0 0,-1-1 0 0 0,0 1 0 0 0,1 0 0 0 0,-1 0 0 0 0,0 0 0 0 0,-1 0 0 0 0,-2-3 0 0 0,-25-21 54 0 0,18 14-41 0 0,11 11-14 0 0,-1-1 1 0 0,0 0 0 0 0,1 1 0 0 0,-1-1-1 0 0,0 1 1 0 0,0-1 0 0 0,1 1-1 0 0,-4-2 1 0 0,-33-19 54 0 0,36 21-53 0 0,0 0 0 0 0,0 0 1 0 0,0 0-1 0 0,0-1 1 0 0,0 1-1 0 0,0 0 1 0 0,0-1-1 0 0,-1-1 1 0 0,1 1-2 0 0,0 0-1 0 0,0 1 1 0 0,0-1 0 0 0,0 1-1 0 0,0-1 1 0 0,0 1 0 0 0,0 0-1 0 0,-4-1 1 0 0,-21-13 22 0 0,4 2 10 0 0,-14-6-21 0 0,24 12-11 0 0,-1 0-1 0 0,-26-9 1 0 0,-116-26 0 0 0,-30 0 0 0 0,166 38-18 0 0,-36-3 0 0 0,-10-1-10 0 0,-1 1 36 0 0,46 5-4 0 0,-32-5 0 0 0,43 5-4 0 0,0 1 0 0 0,0 1 0 0 0,-15 0 0 0 0,-11 0-53 0 0,-41-4 42 0 0,48 5 11 0 0,25 0 0 0 0,-1 0 0 0 0,1-1 0 0 0,0 0 0 0 0,-7 0 0 0 0,-103-4 0 0 0,8 1 0 0 0,80 0-13 0 0,-1 2 0 0 0,1 0-1 0 0,-38 5 1 0 0,-33 4 6 0 0,1-1-50 0 0,78-5 45 0 0,-8 1 13 0 0,-60 16-1 0 0,82-18-9 0 0,-17 6-13 0 0,0-2 0 0 0,-28 4 1 0 0,-28 8-33 0 0,12-2 54 0 0,-51 7 0 0 0,21-10 11 0 0,90-12 7 0 0,0 1 1 0 0,-1-1-1 0 0,1 0 1 0 0,-7-1-1 0 0,7 1 9 0 0,0-1-1 0 0,0 1 0 0 0,0 1 1 0 0,-7 0-1 0 0,-22 1 27 0 0,23-1-53 0 0,1 0-1 0 0,0 0 0 0 0,-16-2 1 0 0,17 0 2 0 0,-1 1 1 0 0,1 0 0 0 0,-1 0-1 0 0,-12 3 1 0 0,10-1 9 0 0,-1 0 0 0 0,1-2 0 0 0,-14 0 1 0 0,17 0-9 0 0,-58 8 7 0 0,4-8 53 0 0,54-1-11 0 0,-1 1-41 0 0,-1 0 56 0 0,10 0-63 0 0,0 0 0 0 0,0-1 0 0 0,1 1 0 0 0,-1 0 0 0 0,0 0 0 0 0,0 0 0 0 0,0 0 0 0 0,0 0 0 0 0,0 0 0 0 0,0 0 0 0 0,0 1 0 0 0,0-1 0 0 0,-1 0 0 0 0,-14-2 141 0 0,15 2-144 0 0,0 1-1 0 0,0-1 0 0 0,0 0 1 0 0,0 0-1 0 0,0 0 0 0 0,0 0 1 0 0,0 0-1 0 0,0 0 0 0 0,0 0 1 0 0,0-1-1 0 0,0 1 0 0 0,-2-1 1 0 0,3 1-3 0 0,-1 0 1 0 0,0 0 0 0 0,0-1 0 0 0,0 1 0 0 0,1 0 0 0 0,-1 0 0 0 0,0 0 0 0 0,0 0 0 0 0,0 0 0 0 0,0 0 0 0 0,1 0-1 0 0,-1 0 1 0 0,0 0 0 0 0,-1 1 0 0 0,-2-1 0 0 0,0 0 0 0 0,0-1 0 0 0,0 1 0 0 0,1-1 0 0 0,-1 0 0 0 0,-7-2 0 0 0,2 4 0 0 0,-7 0 64 0 0,14-2-84 0 0,1 0 0 0 0,-1 1 0 0 0,0-1 0 0 0,1 0 0 0 0,-1 1 0 0 0,1 0 0 0 0,-1-1 0 0 0,0 1 0 0 0,1 0-1 0 0,-1 0 1 0 0,0 0 0 0 0,1 0 0 0 0,-1 0 0 0 0,-3 1 0 0 0,-6 0-112 0 0,11-1 21 0 0,-1 0-55 0 0,0 0 112 0 0,0 0-1 0 0,0 0 1 0 0,0 0 0 0 0,1 0-1 0 0,-1 0 1 0 0,0 1 0 0 0,0-1 0 0 0,0 0-1 0 0,1 1 1 0 0,-1-1 0 0 0,0 0 0 0 0,-1 2-1 0 0,-1 0-1139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6.95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14 66 11200 0 0,'-1'0'860'0'0,"0"-1"-764"0"0,0 0 0 0 0,1 0 1 0 0,-1 0-1 0 0,0 0 0 0 0,1 0 1 0 0,-1 0-1 0 0,0-1 0 0 0,1 1 1 0 0,-1 0-1 0 0,1 0 0 0 0,0 0 1 0 0,-1-1-1 0 0,1 1 0 0 0,0 0 1 0 0,0-2-1 0 0,-4-34 5028 0 0,4 36-5013 0 0,1 0 1 0 0,-1 1-1 0 0,1-1 0 0 0,0 0 1 0 0,-1 1-1 0 0,1-1 0 0 0,0 1 1 0 0,-1-1-1 0 0,1 1 1 0 0,0-1-1 0 0,0 1 0 0 0,-1 0 1 0 0,1-1-1 0 0,0 1 1 0 0,0 0-1 0 0,0 0 0 0 0,0-1 1 0 0,0 1-1 0 0,-1 0 1 0 0,1 0-1 0 0,1 0 0 0 0,-1 0-68 0 0,1 0-1 0 0,-1 1 0 0 0,1-1 0 0 0,-1 0 0 0 0,0 1 0 0 0,1-1 1 0 0,-1 1-1 0 0,0-1 0 0 0,0 1 0 0 0,1 0 0 0 0,-1-1 0 0 0,0 1 1 0 0,0 0-1 0 0,0 0 0 0 0,0 0 0 0 0,0 0 0 0 0,0 0 1 0 0,2 2-1 0 0,13 24 478 0 0,-10-15-290 0 0,1 2-42 0 0,-1 0-1 0 0,0 0 0 0 0,-1 0 1 0 0,-1 1-1 0 0,3 17 1 0 0,2 4 87 0 0,4 10 49 0 0,13 54 256 0 0,-8-18-261 0 0,7 50-30 0 0,-12-37-135 0 0,4 48 92 0 0,-9-75-119 0 0,-4-39-65 0 0,1 34 0 0 0,-1 91-51 0 0,-2-128-365 0 0,-2-19 36 0 0,1-1-1 0 0,-1 1 0 0 0,0-1 1 0 0,0 1-1 0 0,-2 8 0 0 0,1 10-4153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7.342"/>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1 108 19807 0 0,'8'12'3175'0'0,"-4"-8"-2685"0"0,1 0 0 0 0,-1 0 1 0 0,1 0-1 0 0,0-1 0 0 0,0 0 0 0 0,1 0 0 0 0,-1 0 1 0 0,9 3-1 0 0,2-2-439 0 0,0 0 0 0 0,0-1 1 0 0,1 0-1 0 0,-1-2 0 0 0,1 0 0 0 0,0-1 1 0 0,-1-1-1 0 0,25-3 0 0 0,-20 0-147 0 0,-1-1-1 0 0,40-15 0 0 0,-37 12-37 0 0,3-1-130 0 0,45-17 189 0 0,-61 22-336 0 0,-1 0 1 0 0,-1-1-1 0 0,1 0 0 0 0,-1-1 0 0 0,11-9 0 0 0,-17 13-5 0 0,1-1 0 0 0,-1 1 0 0 0,0-1-1 0 0,-1 0 1 0 0,1 0 0 0 0,0 0 0 0 0,-1 0 0 0 0,0-1-1 0 0,2-4 1 0 0,0 0-758 0 0,1-3-598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7.73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1 17935 0 0,'4'10'1974'0'0,"1"-2"-1819"0"0,-1 0 0 0 0,0 0 0 0 0,-1 0 0 0 0,0 1 1 0 0,0-1-1 0 0,-1 1 0 0 0,2 14 0 0 0,2 5 174 0 0,5 21 297 0 0,-3 1-1 0 0,3 56 0 0 0,-5 101 836 0 0,-3-45-590 0 0,1 72-133 0 0,-2-183-649 0 0,1 28 28 0 0,5 19-11 0 0,15 96 220 0 0,-7-117-1406 0 0,-16-69-1279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8.273"/>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0 519 18887 0 0,'0'0'1456'0'0,"18"9"2755"0"0,8-2-2376 0 0,-14-6-1839 0 0,-1 0 1 0 0,1-1 0 0 0,-1 0 0 0 0,1-1 0 0 0,0 0 0 0 0,-1-1 0 0 0,0 0 0 0 0,1-1 0 0 0,16-6 0 0 0,-19 5-36 0 0,0-1 0 0 0,0 0 1 0 0,0 0-1 0 0,-1-1 0 0 0,10-8 1 0 0,11-8-21 0 0,-12 11 91 0 0,-1-2 0 0 0,-1 1-1 0 0,0-2 1 0 0,14-16 0 0 0,-20 19 48 0 0,0 0 1 0 0,-1 0 0 0 0,0 0 0 0 0,-1-1 0 0 0,-1 0-1 0 0,10-24 1 0 0,-11 24-104 0 0,-1-1 0 0 0,-1 1-1 0 0,0-1 1 0 0,0 0 0 0 0,-1 0 0 0 0,-1 0-1 0 0,0 0 1 0 0,-1 0 0 0 0,-1 0-1 0 0,-2-20 1 0 0,1 24-72 0 0,0 1 0 0 0,0 0 0 0 0,-1 0-1 0 0,0 0 1 0 0,-6-10 0 0 0,7 14 63 0 0,-1 1 0 0 0,1-1 1 0 0,-1 0-1 0 0,0 1 0 0 0,0 0 1 0 0,-1 0-1 0 0,1 0 0 0 0,-1 0 0 0 0,1 0 1 0 0,-1 1-1 0 0,-6-4 0 0 0,4 4 19 0 0,0-1 0 0 0,0 1 0 0 0,0 1-1 0 0,0-1 1 0 0,0 1 0 0 0,-1 0 0 0 0,1 1 0 0 0,0-1-1 0 0,0 1 1 0 0,-1 0 0 0 0,1 1 0 0 0,0 0 0 0 0,0 0-1 0 0,0 0 1 0 0,0 1 0 0 0,0-1 0 0 0,0 2-1 0 0,0-1 1 0 0,0 1 0 0 0,-5 3 0 0 0,-1 1-6 0 0,1 0-1 0 0,1 1 1 0 0,0 1 0 0 0,-17 17 0 0 0,15-12 28 0 0,0 1 0 0 0,1 0 1 0 0,0 0-1 0 0,1 2 0 0 0,1-1 0 0 0,1 1 0 0 0,0 0 1 0 0,1 1-1 0 0,1 0 0 0 0,-7 36 0 0 0,10-35 143 0 0,1 1 0 0 0,0-1-1 0 0,1 0 1 0 0,2 1 0 0 0,0 0-1 0 0,1-1 1 0 0,6 29 0 0 0,1-14-52 0 0,2 1 0 0 0,1-1 0 0 0,2-1 1 0 0,1-1-1 0 0,2 0 0 0 0,1 0 1 0 0,1-2-1 0 0,34 41 0 0 0,-31-46 96 0 0,1 0 0 0 0,1-2-1 0 0,30 23 1 0 0,-43-37-120 0 0,1-1 0 0 0,0 0 0 0 0,0-1 0 0 0,1-1 0 0 0,0 0 0 0 0,0 0 0 0 0,1-1 0 0 0,-1-1 0 0 0,28 5 0 0 0,-36-9-112 0 0,0 0 0 0 0,0 0 1 0 0,0 0-1 0 0,-1-1 0 0 0,1 0 0 0 0,0 0 1 0 0,0 0-1 0 0,0-1 0 0 0,0 1 1 0 0,-1-1-1 0 0,1 0 0 0 0,-1-1 0 0 0,1 1 1 0 0,6-6-1 0 0,-3 2-802 0 0,-1 0 0 0 0,11-11 0 0 0,8-15-6904 0 0,-12 10-92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8.70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0 546 21391 0 0,'1'9'317'0'0,"1"0"0"0"0,-1 0 0 0 0,1 0 0 0 0,1 0-1 0 0,0-1 1 0 0,5 11 0 0 0,-2-3-69 0 0,66 198 672 0 0,-65-191-872 0 0,-2-7-24 0 0,-1 1 0 0 0,0 0 0 0 0,-1-1 1 0 0,1 21-1 0 0,1-1 1935 0 0,-6-48-645 0 0,-4-8-530 0 0,-5-28-1 0 0,-1-11-381 0 0,-22-70 33 0 0,-19-82-147 0 0,46 177-202 0 0,1 0 1 0 0,2-1-1 0 0,1 1 1 0 0,5-63-1 0 0,-2 89-97 0 0,0 1-1 0 0,1-1 1 0 0,0 0 0 0 0,0 1-1 0 0,1 0 1 0 0,0-1 0 0 0,0 1-1 0 0,1 1 1 0 0,-1-1-1 0 0,10-12 1 0 0,3 0-154 0 0,1 0 0 0 0,19-17 0 0 0,-8 10-63 0 0,-13 12-134 0 0,1 1 0 0 0,1 1 0 0 0,20-11 0 0 0,-28 17 114 0 0,39-14-1120 0 0,-43 17 784 0 0,0 1 0 0 0,1-1-1 0 0,-1 1 1 0 0,1 1 0 0 0,-1-1-1 0 0,1 1 1 0 0,9-1 0 0 0,-9 2-527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9.25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1 327 10592 0 0,'8'11'825'0'0,"0"0"0"0"0,1-1 0 0 0,0 0 1 0 0,18 14-1 0 0,-22-20-449 0 0,1 0 1 0 0,-1 0-1 0 0,1 0 0 0 0,0-1 1 0 0,1 0-1 0 0,-1 0 1 0 0,0-1-1 0 0,1 0 0 0 0,0 0 1 0 0,13 2-1 0 0,-13-3-212 0 0,0 0 0 0 0,0-1 0 0 0,1 0 0 0 0,-1 0 1 0 0,0-1-1 0 0,1 1 0 0 0,-1-2 0 0 0,0 1 0 0 0,0-1 0 0 0,0 0 0 0 0,0 0 0 0 0,0-1 0 0 0,-1 0 0 0 0,7-4 0 0 0,-1 0 67 0 0,1-1 119 0 0,-1 0 0 0 0,16-14-1 0 0,-15 10-117 0 0,0 0-1 0 0,-1-1 0 0 0,-1-1 0 0 0,11-15 0 0 0,-16 20-76 0 0,-1 0-1 0 0,-1-1 1 0 0,1 1-1 0 0,-1-1 1 0 0,-1 0-1 0 0,0 1 1 0 0,0-2-1 0 0,1-12 1 0 0,-3 12 114 0 0,0 0-1 0 0,0 1 1 0 0,-1-1 0 0 0,0 1 0 0 0,-3-15-1 0 0,2 21-191 0 0,0 0-1 0 0,0 0 1 0 0,0-1 0 0 0,-1 1-1 0 0,0 0 1 0 0,0 0-1 0 0,0 0 1 0 0,0 0-1 0 0,-1 1 1 0 0,1-1-1 0 0,-1 1 1 0 0,0-1 0 0 0,0 1-1 0 0,0 0 1 0 0,-5-4-1 0 0,1 2-28 0 0,-1 0 1 0 0,0 0-1 0 0,1 1 0 0 0,-1-1 0 0 0,-1 2 1 0 0,-12-5-1 0 0,16 7-64 0 0,1 0 0 0 0,-1 0-1 0 0,0 0 1 0 0,1 1 0 0 0,-1-1 0 0 0,0 1 0 0 0,0 0 0 0 0,1 1 0 0 0,-1-1 0 0 0,0 1 0 0 0,1 0-1 0 0,-1 0 1 0 0,1 1 0 0 0,-6 1 0 0 0,9-2 11 0 0,-12 4-43 0 0,0 0 0 0 0,1 1 0 0 0,0 1 1 0 0,0 0-1 0 0,1 1 0 0 0,-18 14 0 0 0,16-7 69 0 0,0 0-1 0 0,1 1 1 0 0,0 0 0 0 0,1 0-1 0 0,1 1 1 0 0,1 1-1 0 0,0 0 1 0 0,1 0 0 0 0,1 0-1 0 0,1 1 1 0 0,-5 25-1 0 0,5-11 181 0 0,1 0 0 0 0,2 0 0 0 0,1 1 0 0 0,2-1-1 0 0,7 62 1 0 0,-4-77-129 0 0,1 0-1 0 0,1 0 1 0 0,0 0 0 0 0,1-1-1 0 0,1 1 1 0 0,0-1-1 0 0,2-1 1 0 0,0 0 0 0 0,1 0-1 0 0,16 21 1 0 0,-15-25 58 0 0,0 1-1 0 0,0-1 1 0 0,1-1 0 0 0,1 0-1 0 0,0-1 1 0 0,0 0 0 0 0,1-1-1 0 0,1 0 1 0 0,-1-1 0 0 0,1-1-1 0 0,28 10 1 0 0,-21-11-53 0 0,44 7 0 0 0,-56-12-90 0 0,1 0 1 0 0,0-1-1 0 0,0 0 0 0 0,-1-1 1 0 0,1 0-1 0 0,14-4 0 0 0,5-1-76 0 0,-22 5 15 0 0,0-1-1 0 0,1 1 1 0 0,-1-2 0 0 0,0 1 0 0 0,0-1-1 0 0,8-5 1 0 0,9-3-281 0 0,-20 9 214 0 0,-1 0 1 0 0,0 1-1 0 0,0-1 1 0 0,0-1-1 0 0,0 1 1 0 0,6-6-1 0 0,-5 4-462 0 0,-3 3 157 0 0,0-1 0 0 0,0 1-1 0 0,-1-1 1 0 0,1 1 0 0 0,-1-1-1 0 0,1 0 1 0 0,-1 0 0 0 0,0 0-1 0 0,2-2 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28:21.217"/>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338 1 13272 0 0,'0'0'1510'0'0,"-14"12"3050"0"0,7-5-3913 0 0,1 0 0 0 0,0 1 0 0 0,1-1 0 0 0,0 1 0 0 0,0 0 0 0 0,-4 11 0 0 0,2-7-260 0 0,-1 3 159 0 0,-8 27-1 0 0,8-21-217 0 0,2-4-115 0 0,-2 3 128 0 0,-8 31 1 0 0,-5 33 107 0 0,-14 65 83 0 0,5 0-511 0 0,-9 74-21 0 0,17-81 0 0 0,-16 68 0 0 0,32-177 15 0 0,5-25-350 0 0,0 0 1 0 0,-1 1-1 0 0,0-1 1 0 0,-1 0 0 0 0,-4 11-1 0 0,2-16-1234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28:21.71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1 17407 0 0,'9'9'1215'0'0,"-1"2"-1"0"0,8 10 0 0 0,2 4-549 0 0,23 37 585 0 0,-28-41-646 0 0,17 22 1 0 0,34 41 1116 0 0,56 99-1 0 0,-13-34-1720 0 0,-3-5 0 0 0,-87-116-859 0 0,0-2 0 0 0,2 0 0 0 0,1-1 1 0 0,37 37-1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28:22.16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1 341 17935 0 0,'0'0'3588'0'0,"5"-8"-1638"0"0,-2 6-1938 0 0,0 1 0 0 0,0-1 1 0 0,0 0-1 0 0,1 1 0 0 0,6-3 1 0 0,7-2 333 0 0,20-13 530 0 0,54-28-150 0 0,13-11 786 0 0,3 2-1161 0 0,-61 29-319 0 0,51-27 193 0 0,-85 47-263 0 0,1 1-318 0 0,-1 0 0 0 0,0-2 1 0 0,17-12-1 0 0,-20 13-1079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0.394"/>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2195 9504 0 0,'0'0'3109'0'0,"14"-11"-410"0"0,-7 7-849 0 0,-6 4-1710 0 0,0-1 0 0 0,0 1 0 0 0,0-1 0 0 0,1 0 0 0 0,-1 0 0 0 0,0 1 0 0 0,0-1 0 0 0,0 0 0 0 0,0 0 0 0 0,-1 0 0 0 0,1 0 0 0 0,1-2 0 0 0,4-1 173 0 0,-6 3-290 0 0,1 1 0 0 0,-1 0 0 0 0,1 0-1 0 0,-1 0 1 0 0,0-1 0 0 0,1 1 0 0 0,-1 0 0 0 0,1-1-1 0 0,-1 1 1 0 0,0 0 0 0 0,1-1 0 0 0,-1 1 0 0 0,0-1 0 0 0,1 1-1 0 0,-1 0 1 0 0,0-1 0 0 0,0 1 0 0 0,0-1 0 0 0,1 0-1 0 0,3-5 131 0 0,0 0-1 0 0,0 0 1 0 0,1 0-1 0 0,0 0 1 0 0,11-9-1 0 0,34-39-233 0 0,0 0 159 0 0,-18 21-126 0 0,-18 19-23 0 0,18-15 1 0 0,6-7 58 0 0,-24 22 13 0 0,24-18-1 0 0,15-13 0 0 0,-4 2 0 0 0,74-57 99 0 0,-65 51 64 0 0,12-9 21 0 0,72-45 285 0 0,-97 71-301 0 0,57-35 236 0 0,58-26 332 0 0,-72 37-546 0 0,-20 12-93 0 0,9-2-15 0 0,256-145 486 0 0,-243 139-338 0 0,17-7 84 0 0,8 0-37 0 0,128-54 150 0 0,-192 91-325 0 0,49-28 0 0 0,38-17 36 0 0,-49 32-99 0 0,128-48 68 0 0,-25 8-2 0 0,-51 19-22 0 0,18-10 189 0 0,-24 10-140 0 0,-105 44-132 0 0,51-18 0 0 0,-49 17 0 0 0,-26 10 0 0 0,0 0 0 0 0,0 0 0 0 0,0 1 0 0 0,11-2 0 0 0,-10 2 0 0 0,0 0 1 0 0,0 0-1 0 0,9-5 0 0 0,13-3-102 0 0,-18 6-50 0 0,-1 0 1 0 0,19-10-1 0 0,-15 6-153 0 0,-13 8 63 0 0,1 0 0 0 0,-1-1 1 0 0,0 1-1 0 0,1 0 0 0 0,-1 0 0 0 0,1-1 1 0 0,-1 1-1 0 0,0 0 0 0 0,1 0 0 0 0,-1 1 0 0 0,3-1 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1.71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659 131 15952 0 0,'0'0'2215'0'0,"8"12"-1359"0"0,-4 6-645 0 0,0-1 0 0 0,0 1-1 0 0,0 31 1 0 0,1-2-152 0 0,-4-22-49 0 0,-1-21 1 0 0,0 1 0 0 0,0-1 0 0 0,0 0 0 0 0,1 1 0 0 0,-1-1-1 0 0,3 8 1 0 0,0-1 2475 0 0,-6-16-1286 0 0,1-2-889 0 0,0 1 1 0 0,0-1 0 0 0,1 0-1 0 0,0 0 1 0 0,0-7 0 0 0,0 5-203 0 0,0 0 0 0 0,0 1 0 0 0,-4-13 0 0 0,-7-15-5 0 0,4 12-86 0 0,0 0 1 0 0,-20-38-1 0 0,20 50-59 0 0,1 0 1 0 0,-1 0-1 0 0,-1 1 0 0 0,-18-19 1 0 0,23 26 37 0 0,-1 0-1 0 0,1 0 1 0 0,-1 0 0 0 0,0 1 0 0 0,0 0 0 0 0,-1 0-1 0 0,1 0 1 0 0,-1 0 0 0 0,1 1 0 0 0,-1 0 0 0 0,0 0-1 0 0,0 1 1 0 0,-9-2 0 0 0,6 2 17 0 0,1 0 0 0 0,-1 1 1 0 0,0 0-1 0 0,0 1 0 0 0,1 0 0 0 0,-1 0 0 0 0,0 1 1 0 0,-8 2-1 0 0,6 0 1 0 0,0 0 1 0 0,0 1-1 0 0,0 0 1 0 0,0 1-1 0 0,1 0 1 0 0,0 1-1 0 0,1 0 1 0 0,-1 0 0 0 0,1 1-1 0 0,-9 10 1 0 0,-4 7 41 0 0,0 0 1 0 0,2 1 0 0 0,1 1 0 0 0,-23 43 0 0 0,17-22 109 0 0,3 1 0 0 0,2 1 0 0 0,1 0 0 0 0,4 2 0 0 0,1 0 0 0 0,-13 105 0 0 0,25-135-145 0 0,1-1 0 0 0,1 1-1 0 0,1 0 1 0 0,1 0 0 0 0,1 0-1 0 0,8 28 1 0 0,-8-39-14 0 0,0-1 0 0 0,0 0 0 0 0,1 0-1 0 0,1 0 1 0 0,0 0 0 0 0,0-1 0 0 0,1 0 0 0 0,0 0 0 0 0,1 0-1 0 0,0-1 1 0 0,0 0 0 0 0,1 0 0 0 0,0-1 0 0 0,14 11-1 0 0,-9-9 23 0 0,0-1 0 0 0,0-1 0 0 0,0 0 0 0 0,1-1-1 0 0,19 7 1 0 0,2-4 81 0 0,-1-2 1 0 0,1-1-1 0 0,68 3 0 0 0,-63-9-53 0 0,3 1 28 0 0,86-10 0 0 0,-127 8-90 0 0,36-4-340 0 0,-1-2 0 0 0,0-2 0 0 0,64-23 0 0 0,-91 28-140 0 0,-8 4 337 0 0,-1 0 1 0 0,0 0-1 0 0,1-1 0 0 0,-1 1 1 0 0,0-1-1 0 0,0 1 1 0 0,1-1-1 0 0,-1 0 1 0 0,0 1-1 0 0,0-1 0 0 0,0 0 1 0 0,0 0-1 0 0,0 0 1 0 0,0 1-1 0 0,2-3 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2.29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11 108 6448 0 0,'-3'-8'179'0'0,"2"6"183"0"0,0-1 0 0 0,0 0 0 0 0,0 0 1 0 0,0 0-1 0 0,0 0 0 0 0,0-1 0 0 0,1 1 1 0 0,0 0-1 0 0,0 0 0 0 0,-1 0 1 0 0,2 0-1 0 0,-1-1 0 0 0,1-2 0 0 0,1-12 2656 0 0,-2 15-2798 0 0,1 1-1 0 0,-1 0 1 0 0,0 0-1 0 0,1 0 1 0 0,-1-1-1 0 0,1 1 1 0 0,-1 0-1 0 0,1 0 1 0 0,1-2-1 0 0,-1 3-96 0 0,-1 0-1 0 0,0 0 0 0 0,1 1 1 0 0,-1-1-1 0 0,1 0 0 0 0,-1 1 1 0 0,1-1-1 0 0,0 0 0 0 0,-1 1 1 0 0,1-1-1 0 0,0 1 0 0 0,-1-1 1 0 0,1 1-1 0 0,0-1 0 0 0,0 1 1 0 0,-1 0-1 0 0,1-1 0 0 0,0 1 1 0 0,0 0-1 0 0,0 0 0 0 0,-1-1 1 0 0,1 1-1 0 0,0 0 0 0 0,0 0 1 0 0,0 0-1 0 0,0 0 0 0 0,0 0 1 0 0,-1 0-1 0 0,1 0 0 0 0,0 0 1 0 0,1 1-1 0 0,0 0-2 0 0,-1-1 0 0 0,1 1 0 0 0,0 0 0 0 0,-1 0 0 0 0,1 0 0 0 0,-1 0-1 0 0,1 0 1 0 0,-1 0 0 0 0,0 0 0 0 0,1 0 0 0 0,-1 1 0 0 0,0-1 0 0 0,0 0 0 0 0,0 1 0 0 0,2 2 0 0 0,5 13 506 0 0,0 1 0 0 0,8 25 0 0 0,-1 0-50 0 0,16 46 462 0 0,-3-8-325 0 0,-9-20-266 0 0,63 227 784 0 0,-46-151-1065 0 0,-24-85-119 0 0,5 22-6 0 0,-1 1 10 0 0,-6-28 4 0 0,-8-36-55 0 0,0 1-1 0 0,1-1 0 0 0,0 0 0 0 0,1 0 0 0 0,8 14 0 0 0,1 2-1016 0 0,-2-48-4697 0 0,-10 16 4223 0 0,0 0-208 0 0,-1-2-12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2.65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0 1376 0 0,'12'11'20471'0'0,"-7"-5"-20169"0"0,-1 0 0 0 0,1 0-1 0 0,-1 0 1 0 0,0 1 0 0 0,-1-1-1 0 0,0 1 1 0 0,0 0 0 0 0,0 0-1 0 0,-1 0 1 0 0,2 10 0 0 0,4 9 49 0 0,24 93 98 0 0,-1-1-276 0 0,-9-41-161 0 0,-15-53-12 0 0,8 17 0 0 0,-2 4-36 0 0,-9-34 40 0 0,-4-2-4116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3.009"/>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5 21191 0 0,'0'0'2264'0'0,"0"-4"-1240"0"0,5 8-2224 0 0,-5-1-56 0 0,-5 5-184 0 0,5 0-40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3.530"/>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199 207 8288 0 0,'18'1'4088'0'0,"-16"0"-3866"0"0,-2-1-73 0 0,0 0 1 0 0,1 0-1 0 0,-1 0 1 0 0,1 0 0 0 0,-1 1-1 0 0,1-1 1 0 0,0 0-1 0 0,-1 0 1 0 0,1 0-1 0 0,-1 0 1 0 0,1 0-1 0 0,-1 0 1 0 0,1 0-1 0 0,-1 0 1 0 0,1-1-1 0 0,-1 1 1 0 0,1 0 0 0 0,-1 0-1 0 0,1 0 1 0 0,0-1-1 0 0,-1 1-114 0 0,0 0 0 0 0,0 0 0 0 0,1 0 0 0 0,-1 0-1 0 0,0 0 1 0 0,0 0 0 0 0,0 0 0 0 0,1 0 0 0 0,-1 0 0 0 0,0 0-1 0 0,0 0 1 0 0,1 0 0 0 0,-1 0 0 0 0,0 0 0 0 0,0 0 0 0 0,0 0-1 0 0,1 0 1 0 0,-1 0 0 0 0,0 0 0 0 0,0 0 0 0 0,0 0 0 0 0,1 0-1 0 0,-1 1 1 0 0,0-1 0 0 0,0 0 0 0 0,0 0 0 0 0,1 0 0 0 0,-1 1 0 0 0,0-1-17 0 0,0 0 0 0 0,0 0 0 0 0,1 0 0 0 0,-1 0 0 0 0,0 0 0 0 0,0 1 0 0 0,0-1 0 0 0,1 0 0 0 0,-1 0 0 0 0,0 0 0 0 0,0 0 0 0 0,1 0 0 0 0,-1 0 0 0 0,0 0 0 0 0,0 0 0 0 0,0 0 0 0 0,1 0 1 0 0,-1 0-1 0 0,0 0 0 0 0,0 0 0 0 0,1 0 0 0 0,-1 0 0 0 0,0 0 0 0 0,0 0 0 0 0,1 0 0 0 0,-1 0 0 0 0,0 0 0 0 0,14-5 978 0 0,-12 4-818 0 0,0 1 0 0 0,0-1 1 0 0,0 0-1 0 0,0 0 0 0 0,0 0 0 0 0,0 0 0 0 0,-1 0 1 0 0,1 0-1 0 0,0 0 0 0 0,0 0 0 0 0,-1-1 0 0 0,1 1 1 0 0,-1-1-1 0 0,0 1 0 0 0,1-1 0 0 0,0-1 0 0 0,2-1 86 0 0,-4 4-241 0 0,0 0 1 0 0,1 0-1 0 0,-1-1 0 0 0,0 1 1 0 0,1 0-1 0 0,-1-1 0 0 0,0 1 1 0 0,0 0-1 0 0,1-1 0 0 0,-1 1 1 0 0,0 0-1 0 0,0-1 0 0 0,1 1 1 0 0,-1 0-1 0 0,0-1 0 0 0,0 1 0 0 0,0-1 1 0 0,0 1-1 0 0,0 0 0 0 0,0-1 1 0 0,0 1-1 0 0,0-1 0 0 0,3-18 654 0 0,-3 17-589 0 0,1-1 0 0 0,-1 0 0 0 0,0 0 0 0 0,1 1 1 0 0,-1-1-1 0 0,0 0 0 0 0,-1 0 0 0 0,1 0 0 0 0,0 1 0 0 0,-1-1 1 0 0,0 0-1 0 0,-1-3 0 0 0,-2-4 74 0 0,3 5-104 0 0,-1 0 0 0 0,-1 0 1 0 0,1 0-1 0 0,-1 0 0 0 0,0 0 0 0 0,0 0 0 0 0,0 1 0 0 0,0 0 0 0 0,-1-1 0 0 0,-8-6 0 0 0,4 5-39 0 0,0 1 1 0 0,0-1-1 0 0,0 2 0 0 0,-1-1 0 0 0,0 1 0 0 0,0 0 1 0 0,0 1-1 0 0,-12-3 0 0 0,17 5 4 0 0,-1 0-1 0 0,1 1 1 0 0,-1 0-1 0 0,1 0 1 0 0,-1 0 0 0 0,1 0-1 0 0,-1 0 1 0 0,1 1 0 0 0,-1 0-1 0 0,1 0 1 0 0,0 0 0 0 0,-1 1-1 0 0,1-1 1 0 0,0 1-1 0 0,0 0 1 0 0,0 0 0 0 0,0 0-1 0 0,0 1 1 0 0,1 0 0 0 0,-4 2-1 0 0,1 2-22 0 0,0-1 0 0 0,0 1 0 0 0,1 0 0 0 0,0 0 0 0 0,1 1 0 0 0,-1-1 0 0 0,1 1 0 0 0,1 0 0 0 0,-1 0 0 0 0,-1 10 0 0 0,0-3 0 0 0,2 1 0 0 0,0 0 0 0 0,1-1 0 0 0,-1 28 0 0 0,3-21 134 0 0,2 0 0 0 0,0-1 0 0 0,1 0 0 0 0,2 1 0 0 0,0-1 0 0 0,1-1-1 0 0,1 1 1 0 0,0-1 0 0 0,2 0 0 0 0,1-1 0 0 0,15 24 0 0 0,-13-26-72 0 0,0-1 0 0 0,0 0 0 0 0,2-1-1 0 0,0 0 1 0 0,1-1 0 0 0,31 23 0 0 0,-30-26-159 0 0,1-1 0 0 0,25 12-1 0 0,-34-19 54 0 0,0 1-1 0 0,1-1 1 0 0,0-1-1 0 0,-1 0 1 0 0,1 0-1 0 0,0-1 1 0 0,12 1-1 0 0,-19-2-6 0 0,0 0-1 0 0,1-1 1 0 0,-1 1 0 0 0,0 0-1 0 0,0-1 1 0 0,0 1-1 0 0,0-1 1 0 0,0 1-1 0 0,0-1 1 0 0,-1 0 0 0 0,1 0-1 0 0,0 0 1 0 0,0 0-1 0 0,-1 0 1 0 0,1-1-1 0 0,0 1 1 0 0,-1 0 0 0 0,2-2-1 0 0,1-3-635 0 0,0 1-1 0 0,0 0 1 0 0,-1-1 0 0 0,4-7-1 0 0,0-1-1344 0 0,0 2-10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4.225"/>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 43 12440 0 0,'0'1'9788'0'0,"3"9"-7114"0"0,10 37-1636 0 0,26 110-824 0 0,0 126-57 0 0,-26-110 35 0 0,-8 108 638 0 0,-5-225-714 0 0,-1-19 289 0 0,3 0 0 0 0,1 0 0 0 0,13 67 1 0 0,-15-104-396 0 0,-1 1 0 0 0,0 0 0 0 0,0-1 0 0 0,0 1 0 0 0,0 0 0 0 0,1 0 0 0 0,-1-1 0 0 0,0 1 0 0 0,1 0 0 0 0,-1-1 0 0 0,1 1 0 0 0,-1 0 0 0 0,1-1 0 0 0,-1 1 0 0 0,1-1 0 0 0,-1 1 0 0 0,1-1 0 0 0,0 1 0 0 0,0-1-2 0 0,-1 0 0 0 0,0 0-1 0 0,1 0 1 0 0,-1 0-1 0 0,1 0 1 0 0,-1 0-1 0 0,0 0 1 0 0,1 0 0 0 0,-1 0-1 0 0,1 0 1 0 0,-1 0-1 0 0,0 0 1 0 0,1-1-1 0 0,-1 1 1 0 0,0 0-1 0 0,1 0 1 0 0,-1 0 0 0 0,0-1-1 0 0,1 1 1 0 0,-1 0-1 0 0,0 0 1 0 0,1-1-1 0 0,-1 1 1 0 0,0-1 0 0 0,4-4 101 0 0,0 0 1 0 0,-1 0-1 0 0,5-10 1 0 0,-3 6 97 0 0,10-16 156 0 0,-6 9-160 0 0,1 0 1 0 0,7-20-1 0 0,17-47 120 0 0,-12 35-54 0 0,20-73 1 0 0,-10 17-101 0 0,5-34-37 0 0,-27 90-161 0 0,46-195-382 0 0,-43 205 309 0 0,-8 26 22 0 0,7-27 1 0 0,-8 22-65 0 0,10-25 0 0 0,2-9-251 0 0,-7 25 116 0 0,-7 19 123 0 0,0 0-1 0 0,0 0 0 0 0,1-8 1 0 0,5-20-1040 0 0,-6 26-308 0 0,0 0 0 0 0,0-1 0 0 0,0-14 0 0 0,-2 15-123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1T17:13:54.641"/>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0 0 7368 0 0,'13'12'13989'0'0,"-3"-2"-11131"0"0,18 21 0 0 0,21 42-1938 0 0,-32-45-1077 0 0,25 29 0 0 0,76 70 460 0 0,-89-99-224 0 0,118 120 595 0 0,-140-140-1030 0 0,0 0 0 0 0,-1 0 0 0 0,1 1 0 0 0,4 11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0D2CC42-078A-4109-A99C-628F35AF13CD}" type="datetimeFigureOut">
              <a:rPr lang="en-US" smtClean="0"/>
              <a:t>5/11/2021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81E9CC-4E5E-4BB8-8E37-8EEFE2F6C7EF}" type="slidenum">
              <a:rPr lang="en-US" smtClean="0"/>
              <a:t>‹#›</a:t>
            </a:fld>
            <a:endParaRPr lang="en-US"/>
          </a:p>
        </p:txBody>
      </p:sp>
    </p:spTree>
    <p:extLst>
      <p:ext uri="{BB962C8B-B14F-4D97-AF65-F5344CB8AC3E}">
        <p14:creationId xmlns:p14="http://schemas.microsoft.com/office/powerpoint/2010/main" val="277390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D55D-6A3D-4D8A-85CC-1BBF32510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91769-F11E-4A7C-8EC1-DCACEB06A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C904C-D368-4859-B27A-C859D20F4949}"/>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5" name="Footer Placeholder 4">
            <a:extLst>
              <a:ext uri="{FF2B5EF4-FFF2-40B4-BE49-F238E27FC236}">
                <a16:creationId xmlns:a16="http://schemas.microsoft.com/office/drawing/2014/main" id="{C0332CBF-5F63-4FB9-89E6-243636B9A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F99F6-445D-419E-96AC-D82CB1A08103}"/>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1019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B40C-A16E-44F1-B8D5-F4E87B1DB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74E059-7A43-4D84-AFD6-BF5DEEFEF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69384-9A99-40C0-9E68-57B45931AE5E}"/>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5" name="Footer Placeholder 4">
            <a:extLst>
              <a:ext uri="{FF2B5EF4-FFF2-40B4-BE49-F238E27FC236}">
                <a16:creationId xmlns:a16="http://schemas.microsoft.com/office/drawing/2014/main" id="{10600F1A-4F0E-4D17-8222-296B511E9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C418F-AD64-4023-87AC-D89D8389735E}"/>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283198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42FE9-99C8-49EC-A045-F2ECE62AF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55036-1F16-40E3-961F-FA9636AD63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70F77-FE74-4A01-8E8E-F5E4015DE1B3}"/>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5" name="Footer Placeholder 4">
            <a:extLst>
              <a:ext uri="{FF2B5EF4-FFF2-40B4-BE49-F238E27FC236}">
                <a16:creationId xmlns:a16="http://schemas.microsoft.com/office/drawing/2014/main" id="{7E036A4C-E959-4E22-A785-A9E8352C0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01FD-E4C1-4CBE-8BC3-A37F456988C0}"/>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198240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72CA-C138-44B8-8325-671312209C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A105F-B230-4686-A0C1-E0524A726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88563-A8EB-4297-9F45-325C11894220}"/>
              </a:ext>
            </a:extLst>
          </p:cNvPr>
          <p:cNvSpPr>
            <a:spLocks noGrp="1"/>
          </p:cNvSpPr>
          <p:nvPr>
            <p:ph type="dt" sz="half" idx="10"/>
          </p:nvPr>
        </p:nvSpPr>
        <p:spPr/>
        <p:txBody>
          <a:bodyPr/>
          <a:lstStyle/>
          <a:p>
            <a:fld id="{56902A73-A951-4C03-855A-9E944820A776}" type="datetime1">
              <a:rPr lang="en-US" smtClean="0"/>
              <a:t>5/11/2021</a:t>
            </a:fld>
            <a:endParaRPr lang="en-US"/>
          </a:p>
        </p:txBody>
      </p:sp>
      <p:sp>
        <p:nvSpPr>
          <p:cNvPr id="5" name="Footer Placeholder 4">
            <a:extLst>
              <a:ext uri="{FF2B5EF4-FFF2-40B4-BE49-F238E27FC236}">
                <a16:creationId xmlns:a16="http://schemas.microsoft.com/office/drawing/2014/main" id="{BF78086E-6071-4B70-8F22-EDA9A718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2E959-28B8-471F-BFF7-0520AB9C5B87}"/>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261274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A00C-7389-4296-808D-A6C37275F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FBB0C-FDF5-42F8-BF21-D7F811E1D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FCEC8-D650-40A5-82B8-EEEAA543E390}"/>
              </a:ext>
            </a:extLst>
          </p:cNvPr>
          <p:cNvSpPr>
            <a:spLocks noGrp="1"/>
          </p:cNvSpPr>
          <p:nvPr>
            <p:ph type="dt" sz="half" idx="10"/>
          </p:nvPr>
        </p:nvSpPr>
        <p:spPr/>
        <p:txBody>
          <a:bodyPr/>
          <a:lstStyle/>
          <a:p>
            <a:fld id="{E24F6D32-E4D3-4E46-A25F-DBDE5054EDAC}" type="datetime1">
              <a:rPr lang="en-US" smtClean="0"/>
              <a:t>5/11/2021</a:t>
            </a:fld>
            <a:endParaRPr lang="en-US"/>
          </a:p>
        </p:txBody>
      </p:sp>
      <p:sp>
        <p:nvSpPr>
          <p:cNvPr id="5" name="Footer Placeholder 4">
            <a:extLst>
              <a:ext uri="{FF2B5EF4-FFF2-40B4-BE49-F238E27FC236}">
                <a16:creationId xmlns:a16="http://schemas.microsoft.com/office/drawing/2014/main" id="{7E95D24B-1585-4078-9C3B-DED8BA658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FA01D-7E52-40B9-A406-476073481017}"/>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161631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CD60-61BE-467D-9750-D07CB1F84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27831-4D70-4C6D-AE59-90212F8D9D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0FE058-E437-44FD-BB10-1D961B572366}"/>
              </a:ext>
            </a:extLst>
          </p:cNvPr>
          <p:cNvSpPr>
            <a:spLocks noGrp="1"/>
          </p:cNvSpPr>
          <p:nvPr>
            <p:ph type="dt" sz="half" idx="10"/>
          </p:nvPr>
        </p:nvSpPr>
        <p:spPr/>
        <p:txBody>
          <a:bodyPr/>
          <a:lstStyle/>
          <a:p>
            <a:fld id="{65D97574-EF0F-4990-86FA-8C6733B751E8}" type="datetime1">
              <a:rPr lang="en-US" smtClean="0"/>
              <a:t>5/11/2021</a:t>
            </a:fld>
            <a:endParaRPr lang="en-US"/>
          </a:p>
        </p:txBody>
      </p:sp>
      <p:sp>
        <p:nvSpPr>
          <p:cNvPr id="5" name="Footer Placeholder 4">
            <a:extLst>
              <a:ext uri="{FF2B5EF4-FFF2-40B4-BE49-F238E27FC236}">
                <a16:creationId xmlns:a16="http://schemas.microsoft.com/office/drawing/2014/main" id="{8910627C-8EB8-4F4F-85E5-6298B4584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669AE-C642-4834-AA17-5C948701B958}"/>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139441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2D27-1F55-43A9-8CF9-64214745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22DA0-27AC-4520-8214-6EBB6A1BB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34BA2F-225A-4116-8659-2AE46AE5AD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1D6E22-E104-4342-8D44-44C3CF627514}"/>
              </a:ext>
            </a:extLst>
          </p:cNvPr>
          <p:cNvSpPr>
            <a:spLocks noGrp="1"/>
          </p:cNvSpPr>
          <p:nvPr>
            <p:ph type="dt" sz="half" idx="10"/>
          </p:nvPr>
        </p:nvSpPr>
        <p:spPr/>
        <p:txBody>
          <a:bodyPr/>
          <a:lstStyle/>
          <a:p>
            <a:fld id="{970F295A-A4AD-4102-9B48-FC71FEB45794}" type="datetime1">
              <a:rPr lang="en-US" smtClean="0"/>
              <a:t>5/11/2021</a:t>
            </a:fld>
            <a:endParaRPr lang="en-US"/>
          </a:p>
        </p:txBody>
      </p:sp>
      <p:sp>
        <p:nvSpPr>
          <p:cNvPr id="6" name="Footer Placeholder 5">
            <a:extLst>
              <a:ext uri="{FF2B5EF4-FFF2-40B4-BE49-F238E27FC236}">
                <a16:creationId xmlns:a16="http://schemas.microsoft.com/office/drawing/2014/main" id="{9A834FF0-DBCB-43F7-B6B7-23162DE93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5C0E5-19E3-49B6-A214-4D0FBCB1E8D9}"/>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2006817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BAB8-2EF9-447D-8969-2F43F5087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6EAEF-9200-4983-A7D0-AF512C757C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B9CFC6-6C60-4F20-8F34-C516458EB0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21D734-9D93-4105-AF7F-772E8BBC1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710719-8469-479E-8A6D-B79B71BA30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7A0FE2-6378-4906-9F4E-BFEA66825B74}"/>
              </a:ext>
            </a:extLst>
          </p:cNvPr>
          <p:cNvSpPr>
            <a:spLocks noGrp="1"/>
          </p:cNvSpPr>
          <p:nvPr>
            <p:ph type="dt" sz="half" idx="10"/>
          </p:nvPr>
        </p:nvSpPr>
        <p:spPr/>
        <p:txBody>
          <a:bodyPr/>
          <a:lstStyle/>
          <a:p>
            <a:fld id="{3D41528C-B7B0-44BB-916B-3A20054727F5}" type="datetime1">
              <a:rPr lang="en-US" smtClean="0"/>
              <a:t>5/11/2021</a:t>
            </a:fld>
            <a:endParaRPr lang="en-US"/>
          </a:p>
        </p:txBody>
      </p:sp>
      <p:sp>
        <p:nvSpPr>
          <p:cNvPr id="8" name="Footer Placeholder 7">
            <a:extLst>
              <a:ext uri="{FF2B5EF4-FFF2-40B4-BE49-F238E27FC236}">
                <a16:creationId xmlns:a16="http://schemas.microsoft.com/office/drawing/2014/main" id="{C50F0943-F753-43A6-97B5-D546CCC6D0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ECF3B2-663B-4030-9621-852C2C90C91F}"/>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204871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B421-9087-4D68-A74B-1971F34334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68475F-D22A-43EB-84AE-6C67C4B84B3A}"/>
              </a:ext>
            </a:extLst>
          </p:cNvPr>
          <p:cNvSpPr>
            <a:spLocks noGrp="1"/>
          </p:cNvSpPr>
          <p:nvPr>
            <p:ph type="dt" sz="half" idx="10"/>
          </p:nvPr>
        </p:nvSpPr>
        <p:spPr/>
        <p:txBody>
          <a:bodyPr/>
          <a:lstStyle/>
          <a:p>
            <a:fld id="{97A6A700-472D-4415-9561-DFFE9059E605}" type="datetime1">
              <a:rPr lang="en-US" smtClean="0"/>
              <a:t>5/11/2021</a:t>
            </a:fld>
            <a:endParaRPr lang="en-US"/>
          </a:p>
        </p:txBody>
      </p:sp>
      <p:sp>
        <p:nvSpPr>
          <p:cNvPr id="4" name="Footer Placeholder 3">
            <a:extLst>
              <a:ext uri="{FF2B5EF4-FFF2-40B4-BE49-F238E27FC236}">
                <a16:creationId xmlns:a16="http://schemas.microsoft.com/office/drawing/2014/main" id="{7617FA71-343D-41DB-806A-369ED32D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959F5-3DD5-49F7-8619-85445BC4B116}"/>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398198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C7720-F2AE-4FFB-BEB6-C2EDD7DA6A00}"/>
              </a:ext>
            </a:extLst>
          </p:cNvPr>
          <p:cNvSpPr>
            <a:spLocks noGrp="1"/>
          </p:cNvSpPr>
          <p:nvPr>
            <p:ph type="dt" sz="half" idx="10"/>
          </p:nvPr>
        </p:nvSpPr>
        <p:spPr/>
        <p:txBody>
          <a:bodyPr/>
          <a:lstStyle/>
          <a:p>
            <a:fld id="{C87AAB8E-B22C-4FE2-8B38-C80F85AC246D}" type="datetime1">
              <a:rPr lang="en-US" smtClean="0"/>
              <a:t>5/11/2021</a:t>
            </a:fld>
            <a:endParaRPr lang="en-US"/>
          </a:p>
        </p:txBody>
      </p:sp>
      <p:sp>
        <p:nvSpPr>
          <p:cNvPr id="3" name="Footer Placeholder 2">
            <a:extLst>
              <a:ext uri="{FF2B5EF4-FFF2-40B4-BE49-F238E27FC236}">
                <a16:creationId xmlns:a16="http://schemas.microsoft.com/office/drawing/2014/main" id="{794A03A4-8857-4D7E-9ACA-007167A5A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984352-8387-4DD1-900D-6DD018A9E90F}"/>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2601111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F356-C670-43E0-81F3-27E878F9E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5576CA-1405-4EE0-BB52-3ADB40F71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47FDF0-00AF-4AB7-86F1-C649D5B8D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FFBE1-D778-4722-86D3-56E02FDE259D}"/>
              </a:ext>
            </a:extLst>
          </p:cNvPr>
          <p:cNvSpPr>
            <a:spLocks noGrp="1"/>
          </p:cNvSpPr>
          <p:nvPr>
            <p:ph type="dt" sz="half" idx="10"/>
          </p:nvPr>
        </p:nvSpPr>
        <p:spPr/>
        <p:txBody>
          <a:bodyPr/>
          <a:lstStyle/>
          <a:p>
            <a:fld id="{AE5D1B36-CBE9-4082-AA06-33D3C22261CE}" type="datetime1">
              <a:rPr lang="en-US" smtClean="0"/>
              <a:t>5/11/2021</a:t>
            </a:fld>
            <a:endParaRPr lang="en-US"/>
          </a:p>
        </p:txBody>
      </p:sp>
      <p:sp>
        <p:nvSpPr>
          <p:cNvPr id="6" name="Footer Placeholder 5">
            <a:extLst>
              <a:ext uri="{FF2B5EF4-FFF2-40B4-BE49-F238E27FC236}">
                <a16:creationId xmlns:a16="http://schemas.microsoft.com/office/drawing/2014/main" id="{5E0B8F88-FBC9-43DC-90E2-B26D32E84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1DE73-9CE0-4B41-9F7C-36CE92C011DE}"/>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54186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1631-4CE9-46DE-B7C0-ACA098940B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B7DEB-0D05-48B4-B98F-7C9CBE1B0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7094-8F6A-4A1E-81CC-7451849BC7EA}"/>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5" name="Footer Placeholder 4">
            <a:extLst>
              <a:ext uri="{FF2B5EF4-FFF2-40B4-BE49-F238E27FC236}">
                <a16:creationId xmlns:a16="http://schemas.microsoft.com/office/drawing/2014/main" id="{908F3C83-D33C-4F52-86DC-9C8166475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A0449-7F39-45D4-A775-DF4230F31267}"/>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414630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5776-AE6A-46BD-B67D-B9D808DA1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47E66-8BA8-4557-9A0A-496220EB8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315DD-C0DC-4C8D-92F4-42D3D97A0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0B816D-F614-48CE-BE75-044DC797EA94}"/>
              </a:ext>
            </a:extLst>
          </p:cNvPr>
          <p:cNvSpPr>
            <a:spLocks noGrp="1"/>
          </p:cNvSpPr>
          <p:nvPr>
            <p:ph type="dt" sz="half" idx="10"/>
          </p:nvPr>
        </p:nvSpPr>
        <p:spPr/>
        <p:txBody>
          <a:bodyPr/>
          <a:lstStyle/>
          <a:p>
            <a:fld id="{55084B17-5E3D-4489-8FFA-E1598A4F0B12}" type="datetime1">
              <a:rPr lang="en-US" smtClean="0"/>
              <a:t>5/11/2021</a:t>
            </a:fld>
            <a:endParaRPr lang="en-US"/>
          </a:p>
        </p:txBody>
      </p:sp>
      <p:sp>
        <p:nvSpPr>
          <p:cNvPr id="6" name="Footer Placeholder 5">
            <a:extLst>
              <a:ext uri="{FF2B5EF4-FFF2-40B4-BE49-F238E27FC236}">
                <a16:creationId xmlns:a16="http://schemas.microsoft.com/office/drawing/2014/main" id="{E10086FF-0DC5-452A-9F02-493E3B710E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35A22-C8F5-435E-9A04-AD57A5302285}"/>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241997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E957-BFF3-40A2-B681-3C65916EB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C56D7E-7CCB-4B1B-97FE-C14CE9F49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A293E-B3CD-428B-91DF-E353E3D6F0EE}"/>
              </a:ext>
            </a:extLst>
          </p:cNvPr>
          <p:cNvSpPr>
            <a:spLocks noGrp="1"/>
          </p:cNvSpPr>
          <p:nvPr>
            <p:ph type="dt" sz="half" idx="10"/>
          </p:nvPr>
        </p:nvSpPr>
        <p:spPr/>
        <p:txBody>
          <a:bodyPr/>
          <a:lstStyle/>
          <a:p>
            <a:fld id="{D59A5B97-F7BB-4064-8358-6CF7E4031B17}" type="datetime1">
              <a:rPr lang="en-US" smtClean="0"/>
              <a:t>5/11/2021</a:t>
            </a:fld>
            <a:endParaRPr lang="en-US"/>
          </a:p>
        </p:txBody>
      </p:sp>
      <p:sp>
        <p:nvSpPr>
          <p:cNvPr id="5" name="Footer Placeholder 4">
            <a:extLst>
              <a:ext uri="{FF2B5EF4-FFF2-40B4-BE49-F238E27FC236}">
                <a16:creationId xmlns:a16="http://schemas.microsoft.com/office/drawing/2014/main" id="{5C34D863-DE48-46D2-A3BD-1E10A876F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58FA0-4D7B-404B-A8A0-CC4183C0F91F}"/>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1728108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AA30E8-062E-46CD-A503-E5FBDD8F90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43C3E5-1D1E-4F66-82D4-123F7E8B3C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D0A44-7776-43FF-8746-B7D1B7B96581}"/>
              </a:ext>
            </a:extLst>
          </p:cNvPr>
          <p:cNvSpPr>
            <a:spLocks noGrp="1"/>
          </p:cNvSpPr>
          <p:nvPr>
            <p:ph type="dt" sz="half" idx="10"/>
          </p:nvPr>
        </p:nvSpPr>
        <p:spPr/>
        <p:txBody>
          <a:bodyPr/>
          <a:lstStyle/>
          <a:p>
            <a:fld id="{CC289395-1C37-4213-8AEF-BAD06A68FC3B}" type="datetime1">
              <a:rPr lang="en-US" smtClean="0"/>
              <a:t>5/11/2021</a:t>
            </a:fld>
            <a:endParaRPr lang="en-US"/>
          </a:p>
        </p:txBody>
      </p:sp>
      <p:sp>
        <p:nvSpPr>
          <p:cNvPr id="5" name="Footer Placeholder 4">
            <a:extLst>
              <a:ext uri="{FF2B5EF4-FFF2-40B4-BE49-F238E27FC236}">
                <a16:creationId xmlns:a16="http://schemas.microsoft.com/office/drawing/2014/main" id="{CF08EEA4-E9CD-4E24-8FC5-022F80AB8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C3D36-F6F9-413F-A4D7-214DA390C309}"/>
              </a:ext>
            </a:extLst>
          </p:cNvPr>
          <p:cNvSpPr>
            <a:spLocks noGrp="1"/>
          </p:cNvSpPr>
          <p:nvPr>
            <p:ph type="sldNum" sz="quarter" idx="12"/>
          </p:nvPr>
        </p:nvSpPr>
        <p:spPr/>
        <p:txBody>
          <a:bodyPr/>
          <a:lstStyle/>
          <a:p>
            <a:fld id="{1EADCE35-E0C2-4015-9541-971C3F7CD176}" type="slidenum">
              <a:rPr lang="en-US" smtClean="0"/>
              <a:t>‹#›</a:t>
            </a:fld>
            <a:endParaRPr lang="en-US"/>
          </a:p>
        </p:txBody>
      </p:sp>
    </p:spTree>
    <p:extLst>
      <p:ext uri="{BB962C8B-B14F-4D97-AF65-F5344CB8AC3E}">
        <p14:creationId xmlns:p14="http://schemas.microsoft.com/office/powerpoint/2010/main" val="3666631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ADBF-A070-4E96-A61D-0F129F0974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627551-01B7-4DE8-B5D5-EE4360BBD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A4039-F6EA-4878-8551-5A8A1249575D}"/>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5" name="Footer Placeholder 4">
            <a:extLst>
              <a:ext uri="{FF2B5EF4-FFF2-40B4-BE49-F238E27FC236}">
                <a16:creationId xmlns:a16="http://schemas.microsoft.com/office/drawing/2014/main" id="{F5249C0E-2808-4D95-AB11-BD9BEA526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874AF-DABB-4116-9149-99D2699BDE8B}"/>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3352849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511B-DF16-4EFB-A808-D38689685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8A21B-BBAC-4873-B6AB-E62DD79D4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DAF47-1234-46DD-99C6-D28A9245D3D2}"/>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5" name="Footer Placeholder 4">
            <a:extLst>
              <a:ext uri="{FF2B5EF4-FFF2-40B4-BE49-F238E27FC236}">
                <a16:creationId xmlns:a16="http://schemas.microsoft.com/office/drawing/2014/main" id="{4699FF35-7EEE-474D-93E9-04185EC86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4FB2A-8A1E-4A7A-863D-0438269CF387}"/>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272576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2804-4649-4349-B7A8-5C3F1B752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2ADE7C-2661-440F-994E-CD30F04B4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6E9BFD-C4B0-428B-AC2E-6B63239F2154}"/>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5" name="Footer Placeholder 4">
            <a:extLst>
              <a:ext uri="{FF2B5EF4-FFF2-40B4-BE49-F238E27FC236}">
                <a16:creationId xmlns:a16="http://schemas.microsoft.com/office/drawing/2014/main" id="{4A6E4DE8-CA67-470F-A989-198DD2E3E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01C6F-2863-4C04-A9A3-50DDCEA74235}"/>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475633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E31D-3F74-4E9F-A29C-7E88FEBE2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12747-0553-450A-BCD9-B812A86D63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69178-CB74-4ADA-B2DF-6F476DD50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09EB4-576B-46F6-BFB3-C14E1F843B82}"/>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6" name="Footer Placeholder 5">
            <a:extLst>
              <a:ext uri="{FF2B5EF4-FFF2-40B4-BE49-F238E27FC236}">
                <a16:creationId xmlns:a16="http://schemas.microsoft.com/office/drawing/2014/main" id="{9D46CBAC-15B3-47CE-84E4-7D014D279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F5ECE5-060C-4289-80C0-A9458FBE812C}"/>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1651281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1181-F6C8-4FF4-8269-7CF873946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324BC6-4CA4-4A7F-A2F1-8969FF51ED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10ED9-B72B-4065-9AC8-8540127FC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02564-2F14-4477-B6C7-5401FB293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D7B98-4488-45E4-B89B-8DFBE8379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18CB5-EED0-4067-8B07-66F4858CC61F}"/>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8" name="Footer Placeholder 7">
            <a:extLst>
              <a:ext uri="{FF2B5EF4-FFF2-40B4-BE49-F238E27FC236}">
                <a16:creationId xmlns:a16="http://schemas.microsoft.com/office/drawing/2014/main" id="{0D78AC37-E466-4259-AD4F-655689DEEC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8D5F9B-705E-469E-B687-C1887EF3C6AF}"/>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1595854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2DF6-45FC-4F65-B228-5B8A0E846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5BF83A-BFF9-4C95-A593-E5EECA09E2B4}"/>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4" name="Footer Placeholder 3">
            <a:extLst>
              <a:ext uri="{FF2B5EF4-FFF2-40B4-BE49-F238E27FC236}">
                <a16:creationId xmlns:a16="http://schemas.microsoft.com/office/drawing/2014/main" id="{C0741EDE-9685-43EF-9FAD-7D7F8AC9D9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D89B42-A5A5-40DD-A4EB-A36C2188980E}"/>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604907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54028-069F-45B4-B64E-62FF65235383}"/>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3" name="Footer Placeholder 2">
            <a:extLst>
              <a:ext uri="{FF2B5EF4-FFF2-40B4-BE49-F238E27FC236}">
                <a16:creationId xmlns:a16="http://schemas.microsoft.com/office/drawing/2014/main" id="{8F3289BA-B153-4A93-8911-FCF7DC7A02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AC8E4B-131E-431E-BCE3-85F899625FAB}"/>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376492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F569-204A-476D-83D8-F25209E14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769880-7283-4AB0-82C0-056ECD23B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7AF99-6543-4387-BB9E-6154B1A8EEC0}"/>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5" name="Footer Placeholder 4">
            <a:extLst>
              <a:ext uri="{FF2B5EF4-FFF2-40B4-BE49-F238E27FC236}">
                <a16:creationId xmlns:a16="http://schemas.microsoft.com/office/drawing/2014/main" id="{56D3FFE4-98D0-4C9A-81AE-F81BC6F24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2EBE5-7E33-44A8-8220-C05E77930A05}"/>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3933563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0B7E-6308-4B65-8DD2-5F67CDA3B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5B111-5C13-4846-9A3B-787EA1FCA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08E59-6AD2-4763-89C3-64F354F0D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CFDCE-F0A6-49C0-9BE2-268870911834}"/>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6" name="Footer Placeholder 5">
            <a:extLst>
              <a:ext uri="{FF2B5EF4-FFF2-40B4-BE49-F238E27FC236}">
                <a16:creationId xmlns:a16="http://schemas.microsoft.com/office/drawing/2014/main" id="{41369579-B614-4A40-8018-62E737FE1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12A0A-B273-4AD1-A1DC-0D0F7ECF2F2F}"/>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918799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3D61-073E-4C91-9AA6-569BDF0E2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CF7568-9485-4F81-8059-FFF0042A5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8B9126-0AC6-46A8-B120-37DAAA350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8B4BAC-584A-45E3-96A7-D0EC64447823}"/>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6" name="Footer Placeholder 5">
            <a:extLst>
              <a:ext uri="{FF2B5EF4-FFF2-40B4-BE49-F238E27FC236}">
                <a16:creationId xmlns:a16="http://schemas.microsoft.com/office/drawing/2014/main" id="{017C92A7-DC3E-4DC2-A81C-0D4D76479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799C4-4FDF-45F3-A814-23BDF8016D18}"/>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3538713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A014-C77C-4CC3-B0FE-0188423DE0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57226-37CD-48E3-AA37-9F5544A2E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28A0F-4EF7-48BF-9761-609983388F0C}"/>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5" name="Footer Placeholder 4">
            <a:extLst>
              <a:ext uri="{FF2B5EF4-FFF2-40B4-BE49-F238E27FC236}">
                <a16:creationId xmlns:a16="http://schemas.microsoft.com/office/drawing/2014/main" id="{1B3721BC-4D08-4012-A9B1-49D7664F9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F3328-684B-4AFA-AA54-D67E660EE81B}"/>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2492200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C463B-45EA-453A-838C-D409A37992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A6332-8AE3-4BB1-8298-BE01F4DE97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DB062-C3F7-4BEF-88B2-D17F79DC503A}"/>
              </a:ext>
            </a:extLst>
          </p:cNvPr>
          <p:cNvSpPr>
            <a:spLocks noGrp="1"/>
          </p:cNvSpPr>
          <p:nvPr>
            <p:ph type="dt" sz="half" idx="10"/>
          </p:nvPr>
        </p:nvSpPr>
        <p:spPr/>
        <p:txBody>
          <a:bodyPr/>
          <a:lstStyle/>
          <a:p>
            <a:fld id="{6F3892BE-BE1A-476A-95CE-4FF2D379FD24}" type="datetimeFigureOut">
              <a:rPr lang="en-US" smtClean="0"/>
              <a:t>5/11/2021</a:t>
            </a:fld>
            <a:endParaRPr lang="en-US"/>
          </a:p>
        </p:txBody>
      </p:sp>
      <p:sp>
        <p:nvSpPr>
          <p:cNvPr id="5" name="Footer Placeholder 4">
            <a:extLst>
              <a:ext uri="{FF2B5EF4-FFF2-40B4-BE49-F238E27FC236}">
                <a16:creationId xmlns:a16="http://schemas.microsoft.com/office/drawing/2014/main" id="{9E62F523-06C8-4738-B388-F48CC022A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E28DB-F2C6-41F8-937F-0AE3415B927C}"/>
              </a:ext>
            </a:extLst>
          </p:cNvPr>
          <p:cNvSpPr>
            <a:spLocks noGrp="1"/>
          </p:cNvSpPr>
          <p:nvPr>
            <p:ph type="sldNum" sz="quarter" idx="12"/>
          </p:nvPr>
        </p:nvSpPr>
        <p:spPr/>
        <p:txBody>
          <a:bodyPr/>
          <a:lstStyle/>
          <a:p>
            <a:fld id="{154B9C75-0542-4258-9EDD-73B2E05321E2}" type="slidenum">
              <a:rPr lang="en-US" smtClean="0"/>
              <a:t>‹#›</a:t>
            </a:fld>
            <a:endParaRPr lang="en-US"/>
          </a:p>
        </p:txBody>
      </p:sp>
    </p:spTree>
    <p:extLst>
      <p:ext uri="{BB962C8B-B14F-4D97-AF65-F5344CB8AC3E}">
        <p14:creationId xmlns:p14="http://schemas.microsoft.com/office/powerpoint/2010/main" val="236402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Blank">
    <p:spTree>
      <p:nvGrpSpPr>
        <p:cNvPr id="1" name=""/>
        <p:cNvGrpSpPr/>
        <p:nvPr/>
      </p:nvGrpSpPr>
      <p:grpSpPr>
        <a:xfrm>
          <a:off x="0" y="0"/>
          <a:ext cx="0" cy="0"/>
          <a:chOff x="0" y="0"/>
          <a:chExt cx="0" cy="0"/>
        </a:xfrm>
      </p:grpSpPr>
      <p:sp>
        <p:nvSpPr>
          <p:cNvPr id="11" name="Oval 4"/>
          <p:cNvSpPr/>
          <p:nvPr/>
        </p:nvSpPr>
        <p:spPr>
          <a:xfrm rot="16200000">
            <a:off x="11624304" y="6231524"/>
            <a:ext cx="260605" cy="262095"/>
          </a:xfrm>
          <a:prstGeom prst="ellipse">
            <a:avLst/>
          </a:prstGeom>
          <a:solidFill>
            <a:srgbClr val="385076"/>
          </a:solidFill>
          <a:ln w="12700">
            <a:miter lim="400000"/>
          </a:ln>
        </p:spPr>
        <p:txBody>
          <a:bodyPr lIns="22859" tIns="22859" rIns="22859" bIns="22859" anchor="ctr"/>
          <a:lstStyle/>
          <a:p>
            <a:pPr algn="ctr" defTabSz="914216">
              <a:lnSpc>
                <a:spcPct val="100000"/>
              </a:lnSpc>
              <a:defRPr sz="3600" b="1">
                <a:solidFill>
                  <a:srgbClr val="FFFFFF"/>
                </a:solidFill>
                <a:uFillTx/>
              </a:defRPr>
            </a:pPr>
            <a:endParaRPr sz="1800"/>
          </a:p>
        </p:txBody>
      </p:sp>
      <p:sp>
        <p:nvSpPr>
          <p:cNvPr id="12" name="Slide Number"/>
          <p:cNvSpPr txBox="1">
            <a:spLocks noGrp="1"/>
          </p:cNvSpPr>
          <p:nvPr>
            <p:ph type="sldNum" sz="quarter" idx="2"/>
          </p:nvPr>
        </p:nvSpPr>
        <p:spPr>
          <a:xfrm>
            <a:off x="11623560" y="6262886"/>
            <a:ext cx="262095" cy="199372"/>
          </a:xfrm>
          <a:prstGeom prst="rect">
            <a:avLst/>
          </a:prstGeom>
        </p:spPr>
        <p:txBody>
          <a:bodyPr wrap="square" lIns="91421" tIns="91421" rIns="91421" bIns="91421" anchor="t"/>
          <a:lstStyle>
            <a:lvl1pPr algn="ctr" defTabSz="914216">
              <a:defRPr sz="700" spc="150">
                <a:solidFill>
                  <a:srgbClr val="FFFFFF"/>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59585690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 4 col 0">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xfrm>
            <a:off x="6092825" y="6540501"/>
            <a:ext cx="267426" cy="275572"/>
          </a:xfrm>
          <a:prstGeom prst="rect">
            <a:avLst/>
          </a:prstGeom>
        </p:spPr>
        <p:txBody>
          <a:bodyPr lIns="91421" tIns="91421" rIns="91421" bIns="91421" anchor="t"/>
          <a:lstStyle>
            <a:lvl1pPr algn="l" defTabSz="412750">
              <a:defRPr b="1" cap="all">
                <a:ln w="9525" cap="flat">
                  <a:solidFill>
                    <a:srgbClr val="FFFFFF"/>
                  </a:solidFill>
                  <a:prstDash val="solid"/>
                  <a:round/>
                </a:ln>
                <a:solidFill>
                  <a:srgbClr val="5E5E5E"/>
                </a:solidFill>
                <a:effectLst>
                  <a:outerShdw blurRad="12700" dist="38100" dir="2700000" rotWithShape="0">
                    <a:srgbClr val="FFA295"/>
                  </a:outerShdw>
                </a:effectLst>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337288346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2_Blank">
    <p:spTree>
      <p:nvGrpSpPr>
        <p:cNvPr id="1" name=""/>
        <p:cNvGrpSpPr/>
        <p:nvPr/>
      </p:nvGrpSpPr>
      <p:grpSpPr>
        <a:xfrm>
          <a:off x="0" y="0"/>
          <a:ext cx="0" cy="0"/>
          <a:chOff x="0" y="0"/>
          <a:chExt cx="0" cy="0"/>
        </a:xfrm>
      </p:grpSpPr>
      <p:sp>
        <p:nvSpPr>
          <p:cNvPr id="11" name="Oval 4"/>
          <p:cNvSpPr/>
          <p:nvPr/>
        </p:nvSpPr>
        <p:spPr>
          <a:xfrm rot="16200000">
            <a:off x="11624304" y="6231524"/>
            <a:ext cx="260605" cy="262095"/>
          </a:xfrm>
          <a:prstGeom prst="ellipse">
            <a:avLst/>
          </a:prstGeom>
          <a:solidFill>
            <a:srgbClr val="385076"/>
          </a:solidFill>
          <a:ln w="12700">
            <a:miter lim="400000"/>
          </a:ln>
        </p:spPr>
        <p:txBody>
          <a:bodyPr lIns="22859" tIns="22859" rIns="22859" bIns="22859" anchor="ctr"/>
          <a:lstStyle/>
          <a:p>
            <a:pPr algn="ctr" defTabSz="914216">
              <a:lnSpc>
                <a:spcPct val="100000"/>
              </a:lnSpc>
              <a:defRPr sz="3600" b="1">
                <a:solidFill>
                  <a:srgbClr val="FFFFFF"/>
                </a:solidFill>
                <a:uFillTx/>
              </a:defRPr>
            </a:pPr>
            <a:endParaRPr sz="1800"/>
          </a:p>
        </p:txBody>
      </p:sp>
      <p:sp>
        <p:nvSpPr>
          <p:cNvPr id="12" name="Slide Number"/>
          <p:cNvSpPr txBox="1">
            <a:spLocks noGrp="1"/>
          </p:cNvSpPr>
          <p:nvPr>
            <p:ph type="sldNum" sz="quarter" idx="2"/>
          </p:nvPr>
        </p:nvSpPr>
        <p:spPr>
          <a:xfrm>
            <a:off x="11623560" y="6262886"/>
            <a:ext cx="262095" cy="507793"/>
          </a:xfrm>
          <a:prstGeom prst="rect">
            <a:avLst/>
          </a:prstGeom>
        </p:spPr>
        <p:txBody>
          <a:bodyPr wrap="square" lIns="91421" tIns="91421" rIns="91421" bIns="91421" anchor="t"/>
          <a:lstStyle>
            <a:lvl1pPr algn="ctr" defTabSz="914216">
              <a:defRPr sz="700" spc="150">
                <a:solidFill>
                  <a:srgbClr val="FFFFFF"/>
                </a:solidFill>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233066085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 4 col 0">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xfrm>
            <a:off x="6092825" y="6540501"/>
            <a:ext cx="372179" cy="369294"/>
          </a:xfrm>
          <a:prstGeom prst="rect">
            <a:avLst/>
          </a:prstGeom>
        </p:spPr>
        <p:txBody>
          <a:bodyPr lIns="91421" tIns="91421" rIns="91421" bIns="91421" anchor="t"/>
          <a:lstStyle>
            <a:lvl1pPr algn="l" defTabSz="412750">
              <a:defRPr b="1" cap="all">
                <a:ln w="9525" cap="flat">
                  <a:solidFill>
                    <a:srgbClr val="FFFFFF"/>
                  </a:solidFill>
                  <a:prstDash val="solid"/>
                  <a:round/>
                </a:ln>
                <a:solidFill>
                  <a:srgbClr val="5E5E5E"/>
                </a:solidFill>
                <a:effectLst>
                  <a:outerShdw blurRad="12700" dist="38100" dir="2700000" rotWithShape="0">
                    <a:srgbClr val="FFA295"/>
                  </a:outerShdw>
                </a:effectLst>
                <a:latin typeface="+mn-lt"/>
                <a:ea typeface="+mn-ea"/>
                <a:cs typeface="+mn-cs"/>
                <a:sym typeface="Helvetica"/>
              </a:defRPr>
            </a:lvl1pPr>
          </a:lstStyle>
          <a:p>
            <a:fld id="{86CB4B4D-7CA3-9044-876B-883B54F8677D}" type="slidenum">
              <a:t>‹#›</a:t>
            </a:fld>
            <a:endParaRPr/>
          </a:p>
        </p:txBody>
      </p:sp>
    </p:spTree>
    <p:extLst>
      <p:ext uri="{BB962C8B-B14F-4D97-AF65-F5344CB8AC3E}">
        <p14:creationId xmlns:p14="http://schemas.microsoft.com/office/powerpoint/2010/main" val="227988381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4 Small Image Alt">
    <p:spTree>
      <p:nvGrpSpPr>
        <p:cNvPr id="1" name=""/>
        <p:cNvGrpSpPr/>
        <p:nvPr/>
      </p:nvGrpSpPr>
      <p:grpSpPr>
        <a:xfrm>
          <a:off x="0" y="0"/>
          <a:ext cx="0" cy="0"/>
          <a:chOff x="0" y="0"/>
          <a:chExt cx="0" cy="0"/>
        </a:xfrm>
      </p:grpSpPr>
      <p:sp>
        <p:nvSpPr>
          <p:cNvPr id="42" name="man-791049_1280.jpg"/>
          <p:cNvSpPr>
            <a:spLocks noGrp="1"/>
          </p:cNvSpPr>
          <p:nvPr>
            <p:ph type="pic" sz="quarter" idx="13"/>
          </p:nvPr>
        </p:nvSpPr>
        <p:spPr>
          <a:xfrm>
            <a:off x="1191767" y="3695562"/>
            <a:ext cx="2486999" cy="1656489"/>
          </a:xfrm>
          <a:prstGeom prst="rect">
            <a:avLst/>
          </a:prstGeom>
        </p:spPr>
        <p:txBody>
          <a:bodyPr lIns="91439" tIns="45719" rIns="91439" bIns="45719">
            <a:noAutofit/>
          </a:bodyPr>
          <a:lstStyle/>
          <a:p>
            <a:endParaRPr/>
          </a:p>
        </p:txBody>
      </p:sp>
      <p:sp>
        <p:nvSpPr>
          <p:cNvPr id="43" name="man-791049_1280.jpg"/>
          <p:cNvSpPr>
            <a:spLocks noGrp="1"/>
          </p:cNvSpPr>
          <p:nvPr>
            <p:ph type="pic" sz="quarter" idx="14"/>
          </p:nvPr>
        </p:nvSpPr>
        <p:spPr>
          <a:xfrm>
            <a:off x="3024462" y="2039074"/>
            <a:ext cx="2486999" cy="1656489"/>
          </a:xfrm>
          <a:prstGeom prst="rect">
            <a:avLst/>
          </a:prstGeom>
        </p:spPr>
        <p:txBody>
          <a:bodyPr lIns="91439" tIns="45719" rIns="91439" bIns="45719">
            <a:noAutofit/>
          </a:bodyPr>
          <a:lstStyle/>
          <a:p>
            <a:endParaRPr/>
          </a:p>
        </p:txBody>
      </p:sp>
      <p:sp>
        <p:nvSpPr>
          <p:cNvPr id="44" name="man-791049_1280.jpg"/>
          <p:cNvSpPr>
            <a:spLocks noGrp="1"/>
          </p:cNvSpPr>
          <p:nvPr>
            <p:ph type="pic" sz="quarter" idx="15"/>
          </p:nvPr>
        </p:nvSpPr>
        <p:spPr>
          <a:xfrm>
            <a:off x="4853771" y="3695562"/>
            <a:ext cx="2486998" cy="1656489"/>
          </a:xfrm>
          <a:prstGeom prst="rect">
            <a:avLst/>
          </a:prstGeom>
        </p:spPr>
        <p:txBody>
          <a:bodyPr lIns="91439" tIns="45719" rIns="91439" bIns="45719">
            <a:noAutofit/>
          </a:bodyPr>
          <a:lstStyle/>
          <a:p>
            <a:endParaRPr/>
          </a:p>
        </p:txBody>
      </p:sp>
      <p:sp>
        <p:nvSpPr>
          <p:cNvPr id="45" name="man-791049_1280.jpg"/>
          <p:cNvSpPr>
            <a:spLocks noGrp="1"/>
          </p:cNvSpPr>
          <p:nvPr>
            <p:ph type="pic" sz="quarter" idx="16"/>
          </p:nvPr>
        </p:nvSpPr>
        <p:spPr>
          <a:xfrm>
            <a:off x="6686465" y="2039074"/>
            <a:ext cx="2486999" cy="1656489"/>
          </a:xfrm>
          <a:prstGeom prst="rect">
            <a:avLst/>
          </a:prstGeom>
        </p:spPr>
        <p:txBody>
          <a:bodyPr lIns="91439" tIns="45719" rIns="91439" bIns="45719">
            <a:noAutofit/>
          </a:bodyPr>
          <a:lstStyle/>
          <a:p>
            <a:endParaRPr/>
          </a:p>
        </p:txBody>
      </p:sp>
      <p:sp>
        <p:nvSpPr>
          <p:cNvPr id="46" name="man-791049_1280.jpg"/>
          <p:cNvSpPr>
            <a:spLocks noGrp="1"/>
          </p:cNvSpPr>
          <p:nvPr>
            <p:ph type="pic" sz="quarter" idx="17"/>
          </p:nvPr>
        </p:nvSpPr>
        <p:spPr>
          <a:xfrm>
            <a:off x="8509847" y="3695562"/>
            <a:ext cx="2486999" cy="1656489"/>
          </a:xfrm>
          <a:prstGeom prst="rect">
            <a:avLst/>
          </a:prstGeom>
        </p:spPr>
        <p:txBody>
          <a:bodyPr lIns="91439" tIns="45719" rIns="91439" bIns="45719">
            <a:noAutofit/>
          </a:bodyPr>
          <a:lstStyle/>
          <a:p>
            <a:endParaRPr/>
          </a:p>
        </p:txBody>
      </p:sp>
      <p:sp>
        <p:nvSpPr>
          <p:cNvPr id="47" name="Title Text"/>
          <p:cNvSpPr txBox="1">
            <a:spLocks noGrp="1"/>
          </p:cNvSpPr>
          <p:nvPr>
            <p:ph type="title"/>
          </p:nvPr>
        </p:nvSpPr>
        <p:spPr>
          <a:xfrm>
            <a:off x="1988344" y="813964"/>
            <a:ext cx="8215313" cy="999605"/>
          </a:xfrm>
          <a:prstGeom prst="rect">
            <a:avLst/>
          </a:prstGeom>
        </p:spPr>
        <p:txBody>
          <a:bodyPr lIns="71400" tIns="71400" rIns="71400" bIns="71400" anchor="t"/>
          <a:lstStyle>
            <a:lvl1pPr algn="ctr" defTabSz="410766">
              <a:lnSpc>
                <a:spcPct val="80000"/>
              </a:lnSpc>
              <a:defRPr sz="3100" b="1" cap="all">
                <a:solidFill>
                  <a:srgbClr val="5E5E5E"/>
                </a:solidFill>
                <a:latin typeface="Gill Sans"/>
                <a:ea typeface="Gill Sans"/>
                <a:cs typeface="Gill Sans"/>
                <a:sym typeface="Gill Sans"/>
              </a:defRPr>
            </a:lvl1pPr>
          </a:lstStyle>
          <a:p>
            <a:r>
              <a:t>Title Text</a:t>
            </a:r>
          </a:p>
        </p:txBody>
      </p:sp>
      <p:sp>
        <p:nvSpPr>
          <p:cNvPr id="48" name="Slide Number"/>
          <p:cNvSpPr txBox="1">
            <a:spLocks noGrp="1"/>
          </p:cNvSpPr>
          <p:nvPr>
            <p:ph type="sldNum" sz="quarter" idx="2"/>
          </p:nvPr>
        </p:nvSpPr>
        <p:spPr>
          <a:xfrm>
            <a:off x="5922350" y="6508138"/>
            <a:ext cx="326938" cy="357971"/>
          </a:xfrm>
          <a:prstGeom prst="rect">
            <a:avLst/>
          </a:prstGeom>
        </p:spPr>
        <p:txBody>
          <a:bodyPr lIns="71400" tIns="71400" rIns="71400" bIns="71400" anchor="t"/>
          <a:lstStyle>
            <a:lvl1pPr algn="ctr" defTabSz="410766">
              <a:lnSpc>
                <a:spcPct val="125000"/>
              </a:lnSpc>
              <a:defRPr cap="all">
                <a:solidFill>
                  <a:srgbClr val="FFFFFF"/>
                </a:solidFill>
                <a:effectLst>
                  <a:outerShdw blurRad="12700" dist="38100" dir="2700000" rotWithShape="0">
                    <a:srgbClr val="FFA295"/>
                  </a:outerShdw>
                </a:effectLst>
                <a:latin typeface="Avenir Heavy"/>
                <a:ea typeface="Avenir Heavy"/>
                <a:cs typeface="Avenir Heavy"/>
                <a:sym typeface="Avenir Heavy"/>
              </a:defRPr>
            </a:lvl1pPr>
          </a:lstStyle>
          <a:p>
            <a:fld id="{86CB4B4D-7CA3-9044-876B-883B54F8677D}" type="slidenum">
              <a:t>‹#›</a:t>
            </a:fld>
            <a:endParaRPr/>
          </a:p>
        </p:txBody>
      </p:sp>
    </p:spTree>
    <p:extLst>
      <p:ext uri="{BB962C8B-B14F-4D97-AF65-F5344CB8AC3E}">
        <p14:creationId xmlns:p14="http://schemas.microsoft.com/office/powerpoint/2010/main" val="268285145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63" name="Rectangle"/>
          <p:cNvSpPr/>
          <p:nvPr/>
        </p:nvSpPr>
        <p:spPr>
          <a:xfrm>
            <a:off x="1515661" y="-17860"/>
            <a:ext cx="9148765" cy="6893719"/>
          </a:xfrm>
          <a:prstGeom prst="rect">
            <a:avLst/>
          </a:prstGeom>
          <a:solidFill>
            <a:srgbClr val="F7F8FA"/>
          </a:solidFill>
          <a:ln w="12700">
            <a:miter lim="400000"/>
          </a:ln>
        </p:spPr>
        <p:txBody>
          <a:bodyPr lIns="35719" tIns="35719" rIns="35719" bIns="35719" anchor="ctr"/>
          <a:lstStyle/>
          <a:p>
            <a:pPr algn="ctr" defTabSz="410766">
              <a:lnSpc>
                <a:spcPct val="100000"/>
              </a:lnSpc>
              <a:defRPr sz="3000">
                <a:solidFill>
                  <a:srgbClr val="FFFFFF"/>
                </a:solidFill>
                <a:uFillTx/>
                <a:latin typeface="Helvetica Neue Medium"/>
                <a:ea typeface="Helvetica Neue Medium"/>
                <a:cs typeface="Helvetica Neue Medium"/>
                <a:sym typeface="Helvetica Neue Medium"/>
              </a:defRPr>
            </a:pPr>
            <a:endParaRPr sz="1500"/>
          </a:p>
        </p:txBody>
      </p:sp>
      <p:sp>
        <p:nvSpPr>
          <p:cNvPr id="64" name="Image"/>
          <p:cNvSpPr>
            <a:spLocks noGrp="1"/>
          </p:cNvSpPr>
          <p:nvPr>
            <p:ph type="pic" idx="13"/>
          </p:nvPr>
        </p:nvSpPr>
        <p:spPr>
          <a:xfrm>
            <a:off x="1253997" y="-681"/>
            <a:ext cx="9496216" cy="6317628"/>
          </a:xfrm>
          <a:prstGeom prst="rect">
            <a:avLst/>
          </a:prstGeom>
        </p:spPr>
        <p:txBody>
          <a:bodyPr lIns="91439" tIns="45719" rIns="91439" bIns="45719">
            <a:noAutofit/>
          </a:bodyPr>
          <a:lstStyle/>
          <a:p>
            <a:endParaRPr/>
          </a:p>
        </p:txBody>
      </p:sp>
      <p:sp>
        <p:nvSpPr>
          <p:cNvPr id="65" name="adipiscing ipsum"/>
          <p:cNvSpPr txBox="1">
            <a:spLocks noGrp="1"/>
          </p:cNvSpPr>
          <p:nvPr>
            <p:ph type="body" sz="quarter" idx="14"/>
          </p:nvPr>
        </p:nvSpPr>
        <p:spPr>
          <a:xfrm>
            <a:off x="2080452" y="-1317816"/>
            <a:ext cx="3156654" cy="6053579"/>
          </a:xfrm>
          <a:prstGeom prst="rect">
            <a:avLst/>
          </a:prstGeom>
        </p:spPr>
        <p:txBody>
          <a:bodyPr lIns="71437" tIns="71437" rIns="71437" bIns="71437" anchor="ctr">
            <a:spAutoFit/>
          </a:bodyPr>
          <a:lstStyle>
            <a:lvl1pPr marL="0" indent="0" defTabSz="410766">
              <a:lnSpc>
                <a:spcPct val="80000"/>
              </a:lnSpc>
              <a:spcBef>
                <a:spcPts val="0"/>
              </a:spcBef>
              <a:buSzTx/>
              <a:buFontTx/>
              <a:buNone/>
              <a:defRPr sz="9600" cap="all">
                <a:solidFill>
                  <a:srgbClr val="CD9229"/>
                </a:solidFill>
                <a:latin typeface="Helvetica Neue UltraLight"/>
                <a:sym typeface="Helvetica Neue UltraLight"/>
              </a:defRPr>
            </a:lvl1pPr>
          </a:lstStyle>
          <a:p>
            <a:pPr marL="0" indent="0" defTabSz="821531">
              <a:lnSpc>
                <a:spcPct val="80000"/>
              </a:lnSpc>
              <a:spcBef>
                <a:spcPts val="0"/>
              </a:spcBef>
              <a:buSzTx/>
              <a:buFontTx/>
              <a:buNone/>
              <a:defRPr sz="9600" cap="all">
                <a:solidFill>
                  <a:srgbClr val="CD9229"/>
                </a:solidFill>
                <a:latin typeface="Helvetica Neue UltraLight"/>
                <a:ea typeface="Helvetica Neue UltraLight"/>
                <a:cs typeface="Helvetica Neue UltraLight"/>
                <a:sym typeface="Helvetica Neue UltraLight"/>
              </a:defRPr>
            </a:pPr>
            <a:r>
              <a:rPr>
                <a:solidFill>
                  <a:srgbClr val="696F80"/>
                </a:solidFill>
              </a:rPr>
              <a:t>adipiscing </a:t>
            </a:r>
            <a:r>
              <a:t>ipsum</a:t>
            </a:r>
            <a:r>
              <a:rPr>
                <a:solidFill>
                  <a:srgbClr val="696F80"/>
                </a:solidFill>
              </a:rPr>
              <a:t> </a:t>
            </a:r>
          </a:p>
        </p:txBody>
      </p:sp>
      <p:sp>
        <p:nvSpPr>
          <p:cNvPr id="66" name="2025"/>
          <p:cNvSpPr txBox="1">
            <a:spLocks noGrp="1"/>
          </p:cNvSpPr>
          <p:nvPr>
            <p:ph type="body" sz="quarter" idx="15"/>
          </p:nvPr>
        </p:nvSpPr>
        <p:spPr>
          <a:xfrm>
            <a:off x="3035346" y="2915980"/>
            <a:ext cx="740586" cy="402802"/>
          </a:xfrm>
          <a:prstGeom prst="rect">
            <a:avLst/>
          </a:prstGeom>
        </p:spPr>
        <p:txBody>
          <a:bodyPr wrap="none" lIns="71437" tIns="71437" rIns="71437" bIns="71437" anchor="ctr">
            <a:spAutoFit/>
          </a:bodyPr>
          <a:lstStyle>
            <a:lvl1pPr marL="0" indent="0" algn="ctr" defTabSz="410766">
              <a:lnSpc>
                <a:spcPct val="80000"/>
              </a:lnSpc>
              <a:spcBef>
                <a:spcPts val="0"/>
              </a:spcBef>
              <a:buSzTx/>
              <a:buFontTx/>
              <a:buNone/>
              <a:defRPr sz="2100" cap="all">
                <a:solidFill>
                  <a:srgbClr val="CD9229"/>
                </a:solidFill>
                <a:latin typeface="Helvetica Neue UltraLight"/>
                <a:ea typeface="Helvetica Neue UltraLight"/>
                <a:cs typeface="Helvetica Neue UltraLight"/>
                <a:sym typeface="Helvetica Neue UltraLight"/>
              </a:defRPr>
            </a:lvl1pPr>
          </a:lstStyle>
          <a:p>
            <a:r>
              <a:t>2025</a:t>
            </a:r>
          </a:p>
        </p:txBody>
      </p:sp>
      <p:sp>
        <p:nvSpPr>
          <p:cNvPr id="67" name="Image"/>
          <p:cNvSpPr>
            <a:spLocks noGrp="1"/>
          </p:cNvSpPr>
          <p:nvPr>
            <p:ph type="pic" sz="quarter" idx="16"/>
          </p:nvPr>
        </p:nvSpPr>
        <p:spPr>
          <a:xfrm>
            <a:off x="1734769" y="2840854"/>
            <a:ext cx="1504768" cy="1002265"/>
          </a:xfrm>
          <a:prstGeom prst="rect">
            <a:avLst/>
          </a:prstGeom>
        </p:spPr>
        <p:txBody>
          <a:bodyPr lIns="91439" tIns="45719" rIns="91439" bIns="45719">
            <a:noAutofit/>
          </a:bodyPr>
          <a:lstStyle/>
          <a:p>
            <a:endParaRPr/>
          </a:p>
        </p:txBody>
      </p:sp>
      <p:sp>
        <p:nvSpPr>
          <p:cNvPr id="68" name="Image"/>
          <p:cNvSpPr>
            <a:spLocks noGrp="1"/>
          </p:cNvSpPr>
          <p:nvPr>
            <p:ph type="pic" sz="quarter" idx="17"/>
          </p:nvPr>
        </p:nvSpPr>
        <p:spPr>
          <a:xfrm>
            <a:off x="1408019" y="4418882"/>
            <a:ext cx="1521281" cy="1013264"/>
          </a:xfrm>
          <a:prstGeom prst="rect">
            <a:avLst/>
          </a:prstGeom>
        </p:spPr>
        <p:txBody>
          <a:bodyPr lIns="91439" tIns="45719" rIns="91439" bIns="45719">
            <a:noAutofit/>
          </a:bodyPr>
          <a:lstStyle/>
          <a:p>
            <a:endParaRPr/>
          </a:p>
        </p:txBody>
      </p:sp>
      <p:sp>
        <p:nvSpPr>
          <p:cNvPr id="69" name="Image"/>
          <p:cNvSpPr>
            <a:spLocks noGrp="1"/>
          </p:cNvSpPr>
          <p:nvPr>
            <p:ph type="pic" sz="quarter" idx="18"/>
          </p:nvPr>
        </p:nvSpPr>
        <p:spPr>
          <a:xfrm>
            <a:off x="4870391" y="4351444"/>
            <a:ext cx="978306" cy="1148147"/>
          </a:xfrm>
          <a:prstGeom prst="rect">
            <a:avLst/>
          </a:prstGeom>
        </p:spPr>
        <p:txBody>
          <a:bodyPr lIns="91439" tIns="45719" rIns="91439" bIns="45719">
            <a:noAutofit/>
          </a:bodyPr>
          <a:lstStyle/>
          <a:p>
            <a:endParaRPr/>
          </a:p>
        </p:txBody>
      </p:sp>
      <p:sp>
        <p:nvSpPr>
          <p:cNvPr id="70" name="Image"/>
          <p:cNvSpPr>
            <a:spLocks noGrp="1"/>
          </p:cNvSpPr>
          <p:nvPr>
            <p:ph type="pic" sz="quarter" idx="19"/>
          </p:nvPr>
        </p:nvSpPr>
        <p:spPr>
          <a:xfrm>
            <a:off x="4622843" y="2851299"/>
            <a:ext cx="1473402" cy="981374"/>
          </a:xfrm>
          <a:prstGeom prst="rect">
            <a:avLst/>
          </a:prstGeom>
        </p:spPr>
        <p:txBody>
          <a:bodyPr lIns="91439" tIns="45719" rIns="91439" bIns="45719">
            <a:noAutofit/>
          </a:bodyPr>
          <a:lstStyle/>
          <a:p>
            <a:endParaRPr/>
          </a:p>
        </p:txBody>
      </p:sp>
      <p:sp>
        <p:nvSpPr>
          <p:cNvPr id="71" name="Image"/>
          <p:cNvSpPr>
            <a:spLocks noGrp="1"/>
          </p:cNvSpPr>
          <p:nvPr>
            <p:ph type="pic" sz="quarter" idx="20"/>
          </p:nvPr>
        </p:nvSpPr>
        <p:spPr>
          <a:xfrm>
            <a:off x="7739934" y="3797271"/>
            <a:ext cx="1073343" cy="1609177"/>
          </a:xfrm>
          <a:prstGeom prst="rect">
            <a:avLst/>
          </a:prstGeom>
        </p:spPr>
        <p:txBody>
          <a:bodyPr lIns="91439" tIns="45719" rIns="91439" bIns="45719">
            <a:noAutofit/>
          </a:bodyPr>
          <a:lstStyle/>
          <a:p>
            <a:endParaRPr/>
          </a:p>
        </p:txBody>
      </p:sp>
      <p:sp>
        <p:nvSpPr>
          <p:cNvPr id="72" name="Image"/>
          <p:cNvSpPr>
            <a:spLocks noGrp="1"/>
          </p:cNvSpPr>
          <p:nvPr>
            <p:ph type="pic" sz="quarter" idx="21"/>
          </p:nvPr>
        </p:nvSpPr>
        <p:spPr>
          <a:xfrm>
            <a:off x="7325498" y="2708491"/>
            <a:ext cx="1902218" cy="1266990"/>
          </a:xfrm>
          <a:prstGeom prst="rect">
            <a:avLst/>
          </a:prstGeom>
        </p:spPr>
        <p:txBody>
          <a:bodyPr lIns="91439" tIns="45719" rIns="91439" bIns="45719">
            <a:noAutofit/>
          </a:bodyPr>
          <a:lstStyle/>
          <a:p>
            <a:endParaRPr/>
          </a:p>
        </p:txBody>
      </p:sp>
      <p:sp>
        <p:nvSpPr>
          <p:cNvPr id="73" name="Lorem ipsum dolor sit amet, consectetuer adipiscing dolore maescenas."/>
          <p:cNvSpPr txBox="1">
            <a:spLocks noGrp="1"/>
          </p:cNvSpPr>
          <p:nvPr>
            <p:ph type="body" sz="quarter" idx="22"/>
          </p:nvPr>
        </p:nvSpPr>
        <p:spPr>
          <a:xfrm>
            <a:off x="3066339" y="3250908"/>
            <a:ext cx="1491665" cy="540019"/>
          </a:xfrm>
          <a:prstGeom prst="rect">
            <a:avLst/>
          </a:prstGeom>
        </p:spPr>
        <p:txBody>
          <a:bodyPr lIns="71437" tIns="71437" rIns="71437" bIns="71437" anchor="ctr">
            <a:spAutoFit/>
          </a:bodyPr>
          <a:lstStyle>
            <a:lvl1pPr marL="0" indent="0" defTabSz="410766">
              <a:lnSpc>
                <a:spcPct val="110000"/>
              </a:lnSpc>
              <a:spcBef>
                <a:spcPts val="0"/>
              </a:spcBef>
              <a:buSzTx/>
              <a:buFontTx/>
              <a:buNone/>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74" name="2028"/>
          <p:cNvSpPr txBox="1">
            <a:spLocks noGrp="1"/>
          </p:cNvSpPr>
          <p:nvPr>
            <p:ph type="body" sz="quarter" idx="23"/>
          </p:nvPr>
        </p:nvSpPr>
        <p:spPr>
          <a:xfrm>
            <a:off x="5944964" y="2915980"/>
            <a:ext cx="740586" cy="402802"/>
          </a:xfrm>
          <a:prstGeom prst="rect">
            <a:avLst/>
          </a:prstGeom>
        </p:spPr>
        <p:txBody>
          <a:bodyPr wrap="none" lIns="71437" tIns="71437" rIns="71437" bIns="71437" anchor="ctr">
            <a:spAutoFit/>
          </a:bodyPr>
          <a:lstStyle>
            <a:lvl1pPr marL="0" indent="0" algn="ctr" defTabSz="410766">
              <a:lnSpc>
                <a:spcPct val="80000"/>
              </a:lnSpc>
              <a:spcBef>
                <a:spcPts val="0"/>
              </a:spcBef>
              <a:buSzTx/>
              <a:buFontTx/>
              <a:buNone/>
              <a:defRPr sz="2100" cap="all">
                <a:solidFill>
                  <a:srgbClr val="CD9229"/>
                </a:solidFill>
                <a:latin typeface="Helvetica Neue UltraLight"/>
                <a:ea typeface="Helvetica Neue UltraLight"/>
                <a:cs typeface="Helvetica Neue UltraLight"/>
                <a:sym typeface="Helvetica Neue UltraLight"/>
              </a:defRPr>
            </a:lvl1pPr>
          </a:lstStyle>
          <a:p>
            <a:r>
              <a:t>2028</a:t>
            </a:r>
          </a:p>
        </p:txBody>
      </p:sp>
      <p:sp>
        <p:nvSpPr>
          <p:cNvPr id="75" name="Lorem ipsum dolor sit amet, consectetuer adipiscing dolore maescenas."/>
          <p:cNvSpPr txBox="1">
            <a:spLocks noGrp="1"/>
          </p:cNvSpPr>
          <p:nvPr>
            <p:ph type="body" sz="quarter" idx="24"/>
          </p:nvPr>
        </p:nvSpPr>
        <p:spPr>
          <a:xfrm>
            <a:off x="5975956" y="3250908"/>
            <a:ext cx="1417404" cy="540019"/>
          </a:xfrm>
          <a:prstGeom prst="rect">
            <a:avLst/>
          </a:prstGeom>
        </p:spPr>
        <p:txBody>
          <a:bodyPr lIns="71437" tIns="71437" rIns="71437" bIns="71437" anchor="ctr">
            <a:spAutoFit/>
          </a:bodyPr>
          <a:lstStyle>
            <a:lvl1pPr marL="0" indent="0" defTabSz="410766">
              <a:lnSpc>
                <a:spcPct val="110000"/>
              </a:lnSpc>
              <a:spcBef>
                <a:spcPts val="0"/>
              </a:spcBef>
              <a:buSzTx/>
              <a:buFontTx/>
              <a:buNone/>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76" name="2030"/>
          <p:cNvSpPr txBox="1">
            <a:spLocks noGrp="1"/>
          </p:cNvSpPr>
          <p:nvPr>
            <p:ph type="body" sz="quarter" idx="25"/>
          </p:nvPr>
        </p:nvSpPr>
        <p:spPr>
          <a:xfrm>
            <a:off x="8823946" y="2915980"/>
            <a:ext cx="740586" cy="402802"/>
          </a:xfrm>
          <a:prstGeom prst="rect">
            <a:avLst/>
          </a:prstGeom>
        </p:spPr>
        <p:txBody>
          <a:bodyPr wrap="none" lIns="71437" tIns="71437" rIns="71437" bIns="71437" anchor="ctr">
            <a:spAutoFit/>
          </a:bodyPr>
          <a:lstStyle>
            <a:lvl1pPr marL="0" indent="0" algn="ctr" defTabSz="410766">
              <a:lnSpc>
                <a:spcPct val="80000"/>
              </a:lnSpc>
              <a:spcBef>
                <a:spcPts val="0"/>
              </a:spcBef>
              <a:buSzTx/>
              <a:buFontTx/>
              <a:buNone/>
              <a:defRPr sz="2100" cap="all">
                <a:solidFill>
                  <a:srgbClr val="CD9229"/>
                </a:solidFill>
                <a:latin typeface="Helvetica Neue UltraLight"/>
                <a:ea typeface="Helvetica Neue UltraLight"/>
                <a:cs typeface="Helvetica Neue UltraLight"/>
                <a:sym typeface="Helvetica Neue UltraLight"/>
              </a:defRPr>
            </a:lvl1pPr>
          </a:lstStyle>
          <a:p>
            <a:r>
              <a:t>2030</a:t>
            </a:r>
          </a:p>
        </p:txBody>
      </p:sp>
      <p:sp>
        <p:nvSpPr>
          <p:cNvPr id="77" name="Lorem ipsum dolor sit amet, consectetuer adipiscing dolore maescenas."/>
          <p:cNvSpPr txBox="1">
            <a:spLocks noGrp="1"/>
          </p:cNvSpPr>
          <p:nvPr>
            <p:ph type="body" sz="quarter" idx="26"/>
          </p:nvPr>
        </p:nvSpPr>
        <p:spPr>
          <a:xfrm>
            <a:off x="8855985" y="3250908"/>
            <a:ext cx="1444862" cy="540019"/>
          </a:xfrm>
          <a:prstGeom prst="rect">
            <a:avLst/>
          </a:prstGeom>
        </p:spPr>
        <p:txBody>
          <a:bodyPr lIns="71437" tIns="71437" rIns="71437" bIns="71437" anchor="ctr">
            <a:spAutoFit/>
          </a:bodyPr>
          <a:lstStyle>
            <a:lvl1pPr marL="0" indent="0" defTabSz="410766">
              <a:lnSpc>
                <a:spcPct val="110000"/>
              </a:lnSpc>
              <a:spcBef>
                <a:spcPts val="0"/>
              </a:spcBef>
              <a:buSzTx/>
              <a:buFontTx/>
              <a:buNone/>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78" name="2032"/>
          <p:cNvSpPr txBox="1">
            <a:spLocks noGrp="1"/>
          </p:cNvSpPr>
          <p:nvPr>
            <p:ph type="body" sz="quarter" idx="27"/>
          </p:nvPr>
        </p:nvSpPr>
        <p:spPr>
          <a:xfrm>
            <a:off x="3035346" y="4498023"/>
            <a:ext cx="740586" cy="402802"/>
          </a:xfrm>
          <a:prstGeom prst="rect">
            <a:avLst/>
          </a:prstGeom>
        </p:spPr>
        <p:txBody>
          <a:bodyPr wrap="none" lIns="71437" tIns="71437" rIns="71437" bIns="71437" anchor="ctr">
            <a:spAutoFit/>
          </a:bodyPr>
          <a:lstStyle>
            <a:lvl1pPr marL="0" indent="0" algn="ctr" defTabSz="410766">
              <a:lnSpc>
                <a:spcPct val="80000"/>
              </a:lnSpc>
              <a:spcBef>
                <a:spcPts val="0"/>
              </a:spcBef>
              <a:buSzTx/>
              <a:buFontTx/>
              <a:buNone/>
              <a:defRPr sz="2100" cap="all">
                <a:solidFill>
                  <a:srgbClr val="CD9229"/>
                </a:solidFill>
                <a:latin typeface="Helvetica Neue UltraLight"/>
                <a:ea typeface="Helvetica Neue UltraLight"/>
                <a:cs typeface="Helvetica Neue UltraLight"/>
                <a:sym typeface="Helvetica Neue UltraLight"/>
              </a:defRPr>
            </a:lvl1pPr>
          </a:lstStyle>
          <a:p>
            <a:r>
              <a:t>2032</a:t>
            </a:r>
          </a:p>
        </p:txBody>
      </p:sp>
      <p:sp>
        <p:nvSpPr>
          <p:cNvPr id="79" name="Lorem ipsum dolor sit amet, consectetuer adipiscing dolore maescenas."/>
          <p:cNvSpPr txBox="1">
            <a:spLocks noGrp="1"/>
          </p:cNvSpPr>
          <p:nvPr>
            <p:ph type="body" sz="quarter" idx="28"/>
          </p:nvPr>
        </p:nvSpPr>
        <p:spPr>
          <a:xfrm>
            <a:off x="3066339" y="4835928"/>
            <a:ext cx="1491665" cy="540019"/>
          </a:xfrm>
          <a:prstGeom prst="rect">
            <a:avLst/>
          </a:prstGeom>
        </p:spPr>
        <p:txBody>
          <a:bodyPr lIns="71437" tIns="71437" rIns="71437" bIns="71437" anchor="ctr">
            <a:spAutoFit/>
          </a:bodyPr>
          <a:lstStyle>
            <a:lvl1pPr marL="0" indent="0" defTabSz="410766">
              <a:lnSpc>
                <a:spcPct val="110000"/>
              </a:lnSpc>
              <a:spcBef>
                <a:spcPts val="0"/>
              </a:spcBef>
              <a:buSzTx/>
              <a:buFontTx/>
              <a:buNone/>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80" name="2034"/>
          <p:cNvSpPr txBox="1">
            <a:spLocks noGrp="1"/>
          </p:cNvSpPr>
          <p:nvPr>
            <p:ph type="body" sz="quarter" idx="29"/>
          </p:nvPr>
        </p:nvSpPr>
        <p:spPr>
          <a:xfrm>
            <a:off x="5944964" y="4498023"/>
            <a:ext cx="740586" cy="402802"/>
          </a:xfrm>
          <a:prstGeom prst="rect">
            <a:avLst/>
          </a:prstGeom>
        </p:spPr>
        <p:txBody>
          <a:bodyPr wrap="none" lIns="71437" tIns="71437" rIns="71437" bIns="71437" anchor="ctr">
            <a:spAutoFit/>
          </a:bodyPr>
          <a:lstStyle>
            <a:lvl1pPr marL="0" indent="0" algn="ctr" defTabSz="410766">
              <a:lnSpc>
                <a:spcPct val="80000"/>
              </a:lnSpc>
              <a:spcBef>
                <a:spcPts val="0"/>
              </a:spcBef>
              <a:buSzTx/>
              <a:buFontTx/>
              <a:buNone/>
              <a:defRPr sz="2100" cap="all">
                <a:solidFill>
                  <a:srgbClr val="CD9229"/>
                </a:solidFill>
                <a:latin typeface="Helvetica Neue UltraLight"/>
                <a:ea typeface="Helvetica Neue UltraLight"/>
                <a:cs typeface="Helvetica Neue UltraLight"/>
                <a:sym typeface="Helvetica Neue UltraLight"/>
              </a:defRPr>
            </a:lvl1pPr>
          </a:lstStyle>
          <a:p>
            <a:r>
              <a:t>2034</a:t>
            </a:r>
          </a:p>
        </p:txBody>
      </p:sp>
      <p:sp>
        <p:nvSpPr>
          <p:cNvPr id="81" name="Lorem ipsum dolor sit amet, consectetuer adipiscing dolore maescenas."/>
          <p:cNvSpPr txBox="1">
            <a:spLocks noGrp="1"/>
          </p:cNvSpPr>
          <p:nvPr>
            <p:ph type="body" sz="quarter" idx="30"/>
          </p:nvPr>
        </p:nvSpPr>
        <p:spPr>
          <a:xfrm>
            <a:off x="5938826" y="4835928"/>
            <a:ext cx="1491665" cy="540019"/>
          </a:xfrm>
          <a:prstGeom prst="rect">
            <a:avLst/>
          </a:prstGeom>
        </p:spPr>
        <p:txBody>
          <a:bodyPr lIns="71437" tIns="71437" rIns="71437" bIns="71437" anchor="ctr">
            <a:spAutoFit/>
          </a:bodyPr>
          <a:lstStyle>
            <a:lvl1pPr marL="0" indent="0" defTabSz="410766">
              <a:lnSpc>
                <a:spcPct val="110000"/>
              </a:lnSpc>
              <a:spcBef>
                <a:spcPts val="0"/>
              </a:spcBef>
              <a:buSzTx/>
              <a:buFontTx/>
              <a:buNone/>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82" name="2036"/>
          <p:cNvSpPr txBox="1">
            <a:spLocks noGrp="1"/>
          </p:cNvSpPr>
          <p:nvPr>
            <p:ph type="body" sz="quarter" idx="31"/>
          </p:nvPr>
        </p:nvSpPr>
        <p:spPr>
          <a:xfrm>
            <a:off x="8823946" y="4498023"/>
            <a:ext cx="740586" cy="402802"/>
          </a:xfrm>
          <a:prstGeom prst="rect">
            <a:avLst/>
          </a:prstGeom>
        </p:spPr>
        <p:txBody>
          <a:bodyPr wrap="none" lIns="71437" tIns="71437" rIns="71437" bIns="71437" anchor="ctr">
            <a:spAutoFit/>
          </a:bodyPr>
          <a:lstStyle>
            <a:lvl1pPr marL="0" indent="0" algn="ctr" defTabSz="410766">
              <a:lnSpc>
                <a:spcPct val="80000"/>
              </a:lnSpc>
              <a:spcBef>
                <a:spcPts val="0"/>
              </a:spcBef>
              <a:buSzTx/>
              <a:buFontTx/>
              <a:buNone/>
              <a:defRPr sz="2100" cap="all">
                <a:solidFill>
                  <a:srgbClr val="CD9229"/>
                </a:solidFill>
                <a:latin typeface="Helvetica Neue UltraLight"/>
                <a:ea typeface="Helvetica Neue UltraLight"/>
                <a:cs typeface="Helvetica Neue UltraLight"/>
                <a:sym typeface="Helvetica Neue UltraLight"/>
              </a:defRPr>
            </a:lvl1pPr>
          </a:lstStyle>
          <a:p>
            <a:r>
              <a:t>2036</a:t>
            </a:r>
          </a:p>
        </p:txBody>
      </p:sp>
      <p:sp>
        <p:nvSpPr>
          <p:cNvPr id="83" name="Lorem ipsum dolor sit amet, consectetuer adipiscing dolore maescenas."/>
          <p:cNvSpPr txBox="1">
            <a:spLocks noGrp="1"/>
          </p:cNvSpPr>
          <p:nvPr>
            <p:ph type="body" sz="quarter" idx="32"/>
          </p:nvPr>
        </p:nvSpPr>
        <p:spPr>
          <a:xfrm>
            <a:off x="8885573" y="4835928"/>
            <a:ext cx="1491665" cy="540019"/>
          </a:xfrm>
          <a:prstGeom prst="rect">
            <a:avLst/>
          </a:prstGeom>
        </p:spPr>
        <p:txBody>
          <a:bodyPr lIns="71437" tIns="71437" rIns="71437" bIns="71437" anchor="ctr">
            <a:spAutoFit/>
          </a:bodyPr>
          <a:lstStyle>
            <a:lvl1pPr marL="0" indent="0" defTabSz="410766">
              <a:lnSpc>
                <a:spcPct val="110000"/>
              </a:lnSpc>
              <a:spcBef>
                <a:spcPts val="0"/>
              </a:spcBef>
              <a:buSzTx/>
              <a:buFontTx/>
              <a:buNone/>
              <a:defRPr sz="800">
                <a:solidFill>
                  <a:srgbClr val="696F80"/>
                </a:solidFill>
                <a:latin typeface="Helvetica Neue"/>
                <a:ea typeface="Helvetica Neue"/>
                <a:cs typeface="Helvetica Neue"/>
                <a:sym typeface="Helvetica Neue"/>
              </a:defRPr>
            </a:lvl1pPr>
          </a:lstStyle>
          <a:p>
            <a:r>
              <a:t>Lorem ipsum dolor sit amet, consectetuer adipiscing dolore maescenas.</a:t>
            </a:r>
          </a:p>
        </p:txBody>
      </p:sp>
      <p:sp>
        <p:nvSpPr>
          <p:cNvPr id="84" name="/Designed by Gn"/>
          <p:cNvSpPr txBox="1">
            <a:spLocks noGrp="1"/>
          </p:cNvSpPr>
          <p:nvPr>
            <p:ph type="body" sz="quarter" idx="33"/>
          </p:nvPr>
        </p:nvSpPr>
        <p:spPr>
          <a:xfrm rot="21600000">
            <a:off x="9144854" y="6477986"/>
            <a:ext cx="1385315" cy="313546"/>
          </a:xfrm>
          <a:prstGeom prst="rect">
            <a:avLst/>
          </a:prstGeom>
        </p:spPr>
        <p:txBody>
          <a:bodyPr wrap="none" lIns="71437" tIns="71437" rIns="71437" bIns="71437" anchor="ctr">
            <a:spAutoFit/>
          </a:bodyPr>
          <a:lstStyle>
            <a:lvl1pPr marL="0" indent="0" algn="ctr" defTabSz="410766">
              <a:lnSpc>
                <a:spcPct val="100000"/>
              </a:lnSpc>
              <a:spcBef>
                <a:spcPts val="0"/>
              </a:spcBef>
              <a:buSzTx/>
              <a:buFontTx/>
              <a:buNone/>
              <a:defRPr sz="1100" spc="121">
                <a:solidFill>
                  <a:srgbClr val="696F80"/>
                </a:solidFill>
                <a:latin typeface="Helvetica Neue Light"/>
                <a:ea typeface="Helvetica Neue Light"/>
                <a:cs typeface="Helvetica Neue Light"/>
                <a:sym typeface="Helvetica Neue Light"/>
              </a:defRPr>
            </a:lvl1pPr>
          </a:lstStyle>
          <a:p>
            <a:r>
              <a:t>/Designed by Gn</a:t>
            </a:r>
          </a:p>
        </p:txBody>
      </p:sp>
      <p:sp>
        <p:nvSpPr>
          <p:cNvPr id="85" name="Slide Number"/>
          <p:cNvSpPr txBox="1">
            <a:spLocks noGrp="1"/>
          </p:cNvSpPr>
          <p:nvPr>
            <p:ph type="sldNum" sz="quarter" idx="2"/>
          </p:nvPr>
        </p:nvSpPr>
        <p:spPr>
          <a:xfrm>
            <a:off x="5932517" y="6536531"/>
            <a:ext cx="322203" cy="313546"/>
          </a:xfrm>
          <a:prstGeom prst="rect">
            <a:avLst/>
          </a:prstGeom>
        </p:spPr>
        <p:txBody>
          <a:bodyPr lIns="71437" tIns="71437" rIns="71437" bIns="71437" anchor="t"/>
          <a:lstStyle>
            <a:lvl1pPr algn="ctr" defTabSz="410766">
              <a:defRPr sz="11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4436066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E04B-64E3-4C71-A4CF-A32C6D832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CF0CF-31C0-4ABC-8140-FEE95C2663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1D843-B67D-493A-A795-913BA6556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A9CFB-1C95-45D6-8FA0-8A102AF45F4D}"/>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6" name="Footer Placeholder 5">
            <a:extLst>
              <a:ext uri="{FF2B5EF4-FFF2-40B4-BE49-F238E27FC236}">
                <a16:creationId xmlns:a16="http://schemas.microsoft.com/office/drawing/2014/main" id="{949DE2FB-3B03-4327-80D0-C5E33B02E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31514-E8F9-45A1-A4AF-1F55A1884FA9}"/>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3915030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 Middle Image">
    <p:spTree>
      <p:nvGrpSpPr>
        <p:cNvPr id="1" name=""/>
        <p:cNvGrpSpPr/>
        <p:nvPr/>
      </p:nvGrpSpPr>
      <p:grpSpPr>
        <a:xfrm>
          <a:off x="0" y="0"/>
          <a:ext cx="0" cy="0"/>
          <a:chOff x="0" y="0"/>
          <a:chExt cx="0" cy="0"/>
        </a:xfrm>
      </p:grpSpPr>
      <p:sp>
        <p:nvSpPr>
          <p:cNvPr id="92" name="man-791049_1280.jpg"/>
          <p:cNvSpPr>
            <a:spLocks noGrp="1"/>
          </p:cNvSpPr>
          <p:nvPr>
            <p:ph type="pic" idx="13"/>
          </p:nvPr>
        </p:nvSpPr>
        <p:spPr>
          <a:xfrm>
            <a:off x="1523999" y="192309"/>
            <a:ext cx="9144001" cy="8390692"/>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1988344" y="813964"/>
            <a:ext cx="8215313" cy="999605"/>
          </a:xfrm>
          <a:prstGeom prst="rect">
            <a:avLst/>
          </a:prstGeom>
        </p:spPr>
        <p:txBody>
          <a:bodyPr lIns="71400" tIns="71400" rIns="71400" bIns="71400" anchor="t"/>
          <a:lstStyle>
            <a:lvl1pPr algn="ctr" defTabSz="410766">
              <a:lnSpc>
                <a:spcPct val="80000"/>
              </a:lnSpc>
              <a:defRPr sz="3100" b="1" cap="all">
                <a:solidFill>
                  <a:srgbClr val="5E5E5E"/>
                </a:solidFill>
                <a:latin typeface="Gill Sans"/>
                <a:ea typeface="Gill Sans"/>
                <a:cs typeface="Gill Sans"/>
                <a:sym typeface="Gill Sans"/>
              </a:defRPr>
            </a:lvl1pPr>
          </a:lstStyle>
          <a:p>
            <a:r>
              <a:t>Title Text</a:t>
            </a:r>
          </a:p>
        </p:txBody>
      </p:sp>
      <p:sp>
        <p:nvSpPr>
          <p:cNvPr id="94" name="Slide Number"/>
          <p:cNvSpPr txBox="1">
            <a:spLocks noGrp="1"/>
          </p:cNvSpPr>
          <p:nvPr>
            <p:ph type="sldNum" sz="quarter" idx="2"/>
          </p:nvPr>
        </p:nvSpPr>
        <p:spPr>
          <a:xfrm>
            <a:off x="5922351" y="6508138"/>
            <a:ext cx="326937" cy="328860"/>
          </a:xfrm>
          <a:prstGeom prst="rect">
            <a:avLst/>
          </a:prstGeom>
        </p:spPr>
        <p:txBody>
          <a:bodyPr lIns="71400" tIns="71400" rIns="71400" bIns="71400" anchor="t"/>
          <a:lstStyle>
            <a:lvl1pPr algn="ctr" defTabSz="410766">
              <a:defRPr>
                <a:solidFill>
                  <a:srgbClr val="FFFFFF"/>
                </a:solidFill>
                <a:latin typeface="Avenir Light"/>
                <a:ea typeface="Avenir Light"/>
                <a:cs typeface="Avenir Light"/>
                <a:sym typeface="Avenir Light"/>
              </a:defRPr>
            </a:lvl1pPr>
          </a:lstStyle>
          <a:p>
            <a:fld id="{86CB4B4D-7CA3-9044-876B-883B54F8677D}" type="slidenum">
              <a:t>‹#›</a:t>
            </a:fld>
            <a:endParaRPr/>
          </a:p>
        </p:txBody>
      </p:sp>
    </p:spTree>
    <p:extLst>
      <p:ext uri="{BB962C8B-B14F-4D97-AF65-F5344CB8AC3E}">
        <p14:creationId xmlns:p14="http://schemas.microsoft.com/office/powerpoint/2010/main" val="348817427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Middle Image">
    <p:spTree>
      <p:nvGrpSpPr>
        <p:cNvPr id="1" name=""/>
        <p:cNvGrpSpPr/>
        <p:nvPr/>
      </p:nvGrpSpPr>
      <p:grpSpPr>
        <a:xfrm>
          <a:off x="0" y="0"/>
          <a:ext cx="0" cy="0"/>
          <a:chOff x="0" y="0"/>
          <a:chExt cx="0" cy="0"/>
        </a:xfrm>
      </p:grpSpPr>
      <p:sp>
        <p:nvSpPr>
          <p:cNvPr id="101" name="man-791049_1280.jpg"/>
          <p:cNvSpPr>
            <a:spLocks noGrp="1"/>
          </p:cNvSpPr>
          <p:nvPr>
            <p:ph type="pic" idx="13"/>
          </p:nvPr>
        </p:nvSpPr>
        <p:spPr>
          <a:xfrm>
            <a:off x="1523999" y="192309"/>
            <a:ext cx="9144001" cy="8390692"/>
          </a:xfrm>
          <a:prstGeom prst="rect">
            <a:avLst/>
          </a:prstGeom>
        </p:spPr>
        <p:txBody>
          <a:bodyPr lIns="91439" tIns="45719" rIns="91439" bIns="45719">
            <a:noAutofit/>
          </a:bodyPr>
          <a:lstStyle/>
          <a:p>
            <a:endParaRPr/>
          </a:p>
        </p:txBody>
      </p:sp>
      <p:sp>
        <p:nvSpPr>
          <p:cNvPr id="102" name="Title Text"/>
          <p:cNvSpPr txBox="1">
            <a:spLocks noGrp="1"/>
          </p:cNvSpPr>
          <p:nvPr>
            <p:ph type="title"/>
          </p:nvPr>
        </p:nvSpPr>
        <p:spPr>
          <a:xfrm>
            <a:off x="1988344" y="813964"/>
            <a:ext cx="8215313" cy="999605"/>
          </a:xfrm>
          <a:prstGeom prst="rect">
            <a:avLst/>
          </a:prstGeom>
        </p:spPr>
        <p:txBody>
          <a:bodyPr lIns="71400" tIns="71400" rIns="71400" bIns="71400" anchor="t"/>
          <a:lstStyle>
            <a:lvl1pPr algn="ctr" defTabSz="410766">
              <a:lnSpc>
                <a:spcPct val="80000"/>
              </a:lnSpc>
              <a:defRPr sz="3100" b="1" cap="all">
                <a:solidFill>
                  <a:srgbClr val="5E5E5E"/>
                </a:solidFill>
                <a:latin typeface="Gill Sans"/>
                <a:ea typeface="Gill Sans"/>
                <a:cs typeface="Gill Sans"/>
                <a:sym typeface="Gill Sans"/>
              </a:defRPr>
            </a:lvl1pPr>
          </a:lstStyle>
          <a:p>
            <a:r>
              <a:t>Title Text</a:t>
            </a:r>
          </a:p>
        </p:txBody>
      </p:sp>
      <p:sp>
        <p:nvSpPr>
          <p:cNvPr id="103" name="Slide Number"/>
          <p:cNvSpPr txBox="1">
            <a:spLocks noGrp="1"/>
          </p:cNvSpPr>
          <p:nvPr>
            <p:ph type="sldNum" sz="quarter" idx="2"/>
          </p:nvPr>
        </p:nvSpPr>
        <p:spPr>
          <a:xfrm>
            <a:off x="5922351" y="6508138"/>
            <a:ext cx="326937" cy="357971"/>
          </a:xfrm>
          <a:prstGeom prst="rect">
            <a:avLst/>
          </a:prstGeom>
        </p:spPr>
        <p:txBody>
          <a:bodyPr lIns="71400" tIns="71400" rIns="71400" bIns="71400" anchor="t"/>
          <a:lstStyle>
            <a:lvl1pPr algn="ctr" defTabSz="410766">
              <a:lnSpc>
                <a:spcPct val="125000"/>
              </a:lnSpc>
              <a:defRPr>
                <a:solidFill>
                  <a:srgbClr val="FFFFFF"/>
                </a:solidFill>
                <a:latin typeface="Avenir Light"/>
                <a:ea typeface="Avenir Light"/>
                <a:cs typeface="Avenir Light"/>
                <a:sym typeface="Avenir Light"/>
              </a:defRPr>
            </a:lvl1pPr>
          </a:lstStyle>
          <a:p>
            <a:fld id="{86CB4B4D-7CA3-9044-876B-883B54F8677D}" type="slidenum">
              <a:t>‹#›</a:t>
            </a:fld>
            <a:endParaRPr/>
          </a:p>
        </p:txBody>
      </p:sp>
    </p:spTree>
    <p:extLst>
      <p:ext uri="{BB962C8B-B14F-4D97-AF65-F5344CB8AC3E}">
        <p14:creationId xmlns:p14="http://schemas.microsoft.com/office/powerpoint/2010/main" val="213898754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Full Page Width">
    <p:spTree>
      <p:nvGrpSpPr>
        <p:cNvPr id="1" name=""/>
        <p:cNvGrpSpPr/>
        <p:nvPr/>
      </p:nvGrpSpPr>
      <p:grpSpPr>
        <a:xfrm>
          <a:off x="0" y="0"/>
          <a:ext cx="0" cy="0"/>
          <a:chOff x="0" y="0"/>
          <a:chExt cx="0" cy="0"/>
        </a:xfrm>
      </p:grpSpPr>
      <p:sp>
        <p:nvSpPr>
          <p:cNvPr id="118" name="Title Text"/>
          <p:cNvSpPr txBox="1">
            <a:spLocks noGrp="1"/>
          </p:cNvSpPr>
          <p:nvPr>
            <p:ph type="title"/>
          </p:nvPr>
        </p:nvSpPr>
        <p:spPr>
          <a:xfrm>
            <a:off x="838200" y="366721"/>
            <a:ext cx="10515601" cy="1324873"/>
          </a:xfrm>
          <a:prstGeom prst="rect">
            <a:avLst/>
          </a:prstGeom>
        </p:spPr>
        <p:txBody>
          <a:bodyPr lIns="91390" tIns="91390" rIns="91390" bIns="91390"/>
          <a:lstStyle/>
          <a:p>
            <a:r>
              <a:t>Title Text</a:t>
            </a:r>
          </a:p>
        </p:txBody>
      </p:sp>
      <p:sp>
        <p:nvSpPr>
          <p:cNvPr id="119" name="Body Level One…"/>
          <p:cNvSpPr txBox="1">
            <a:spLocks noGrp="1"/>
          </p:cNvSpPr>
          <p:nvPr>
            <p:ph type="body" idx="1"/>
          </p:nvPr>
        </p:nvSpPr>
        <p:spPr>
          <a:xfrm>
            <a:off x="926591" y="815178"/>
            <a:ext cx="10582658" cy="5392150"/>
          </a:xfrm>
          <a:prstGeom prst="rect">
            <a:avLst/>
          </a:prstGeom>
        </p:spPr>
        <p:txBody>
          <a:bodyPr lIns="91390" tIns="91390" rIns="91390" bIns="91390"/>
          <a:lstStyle>
            <a:lvl3pPr marL="777239" indent="-320039"/>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10986493" y="6338123"/>
            <a:ext cx="367308" cy="398341"/>
          </a:xfrm>
          <a:prstGeom prst="rect">
            <a:avLst/>
          </a:prstGeom>
        </p:spPr>
        <p:txBody>
          <a:bodyPr lIns="91390" tIns="91390" rIns="91390" bIns="91390"/>
          <a:lstStyle>
            <a:lvl1pPr>
              <a:lnSpc>
                <a:spcPct val="125000"/>
              </a:lnSpc>
            </a:lvl1pPr>
          </a:lstStyle>
          <a:p>
            <a:fld id="{86CB4B4D-7CA3-9044-876B-883B54F8677D}" type="slidenum">
              <a:t>‹#›</a:t>
            </a:fld>
            <a:endParaRPr/>
          </a:p>
        </p:txBody>
      </p:sp>
    </p:spTree>
    <p:extLst>
      <p:ext uri="{BB962C8B-B14F-4D97-AF65-F5344CB8AC3E}">
        <p14:creationId xmlns:p14="http://schemas.microsoft.com/office/powerpoint/2010/main" val="306394060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lank - 4 col">
    <p:spTree>
      <p:nvGrpSpPr>
        <p:cNvPr id="1" name=""/>
        <p:cNvGrpSpPr/>
        <p:nvPr/>
      </p:nvGrpSpPr>
      <p:grpSpPr>
        <a:xfrm>
          <a:off x="0" y="0"/>
          <a:ext cx="0" cy="0"/>
          <a:chOff x="0" y="0"/>
          <a:chExt cx="0" cy="0"/>
        </a:xfrm>
      </p:grpSpPr>
      <p:sp>
        <p:nvSpPr>
          <p:cNvPr id="136" name="Body Level One…"/>
          <p:cNvSpPr txBox="1">
            <a:spLocks noGrp="1"/>
          </p:cNvSpPr>
          <p:nvPr>
            <p:ph type="body" sz="quarter" idx="1"/>
          </p:nvPr>
        </p:nvSpPr>
        <p:spPr>
          <a:xfrm>
            <a:off x="10565224" y="6538879"/>
            <a:ext cx="1353431" cy="223499"/>
          </a:xfrm>
          <a:prstGeom prst="rect">
            <a:avLst/>
          </a:prstGeom>
        </p:spPr>
        <p:txBody>
          <a:bodyPr lIns="50773" tIns="50773" rIns="50773" bIns="50773"/>
          <a:lstStyle>
            <a:lvl1pPr marL="91439" indent="-91439">
              <a:spcBef>
                <a:spcPts val="1200"/>
              </a:spcBef>
              <a:buClr>
                <a:srgbClr val="E48312"/>
              </a:buClr>
              <a:buFont typeface="Trebuchet MS"/>
              <a:buChar char=" "/>
              <a:defRPr sz="2000">
                <a:solidFill>
                  <a:srgbClr val="404040"/>
                </a:solidFill>
              </a:defRPr>
            </a:lvl1pPr>
            <a:lvl2pPr marL="303784" indent="-203200">
              <a:spcBef>
                <a:spcPts val="1200"/>
              </a:spcBef>
              <a:buClr>
                <a:srgbClr val="E48312"/>
              </a:buClr>
              <a:buFont typeface="Trebuchet MS"/>
              <a:buChar char="◦"/>
              <a:defRPr sz="2000">
                <a:solidFill>
                  <a:srgbClr val="404040"/>
                </a:solidFill>
              </a:defRPr>
            </a:lvl2pPr>
            <a:lvl3pPr marL="453281" indent="-261257">
              <a:spcBef>
                <a:spcPts val="1200"/>
              </a:spcBef>
              <a:buClr>
                <a:srgbClr val="E48312"/>
              </a:buClr>
              <a:buFont typeface="Trebuchet MS"/>
              <a:buChar char="◦"/>
              <a:defRPr sz="2000">
                <a:solidFill>
                  <a:srgbClr val="404040"/>
                </a:solidFill>
              </a:defRPr>
            </a:lvl3pPr>
            <a:lvl4pPr marL="544721" indent="-261257">
              <a:spcBef>
                <a:spcPts val="1200"/>
              </a:spcBef>
              <a:buClr>
                <a:srgbClr val="E48312"/>
              </a:buClr>
              <a:buFont typeface="Trebuchet MS"/>
              <a:buChar char="◦"/>
              <a:defRPr sz="2000">
                <a:solidFill>
                  <a:srgbClr val="404040"/>
                </a:solidFill>
              </a:defRPr>
            </a:lvl4pPr>
            <a:lvl5pPr marL="636161" indent="-261257">
              <a:spcBef>
                <a:spcPts val="1200"/>
              </a:spcBef>
              <a:buClr>
                <a:srgbClr val="E48312"/>
              </a:buClr>
              <a:buFont typeface="Trebuchet MS"/>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5802736" y="6538879"/>
            <a:ext cx="290090" cy="287204"/>
          </a:xfrm>
          <a:prstGeom prst="rect">
            <a:avLst/>
          </a:prstGeom>
        </p:spPr>
        <p:txBody>
          <a:bodyPr lIns="50773" tIns="50773" rIns="50773" bIns="50773" anchor="t"/>
          <a:lstStyle>
            <a:lvl1pPr defTabSz="412750">
              <a:defRPr>
                <a:solidFill>
                  <a:srgbClr val="929292"/>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85722248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2_Main">
    <p:spTree>
      <p:nvGrpSpPr>
        <p:cNvPr id="1" name=""/>
        <p:cNvGrpSpPr/>
        <p:nvPr/>
      </p:nvGrpSpPr>
      <p:grpSpPr>
        <a:xfrm>
          <a:off x="0" y="0"/>
          <a:ext cx="0" cy="0"/>
          <a:chOff x="0" y="0"/>
          <a:chExt cx="0" cy="0"/>
        </a:xfrm>
      </p:grpSpPr>
      <p:sp>
        <p:nvSpPr>
          <p:cNvPr id="144" name="Picture Placeholder 13"/>
          <p:cNvSpPr>
            <a:spLocks noGrp="1"/>
          </p:cNvSpPr>
          <p:nvPr>
            <p:ph type="pic" idx="13"/>
          </p:nvPr>
        </p:nvSpPr>
        <p:spPr>
          <a:xfrm>
            <a:off x="1" y="1786"/>
            <a:ext cx="12192000" cy="3389135"/>
          </a:xfrm>
          <a:prstGeom prst="rect">
            <a:avLst/>
          </a:prstGeom>
        </p:spPr>
        <p:txBody>
          <a:bodyPr lIns="91439" tIns="45719" rIns="91439" bIns="45719">
            <a:noAutofit/>
          </a:bodyPr>
          <a:lstStyle/>
          <a:p>
            <a:endParaRPr/>
          </a:p>
        </p:txBody>
      </p:sp>
      <p:sp>
        <p:nvSpPr>
          <p:cNvPr id="145" name="Slide Number"/>
          <p:cNvSpPr txBox="1">
            <a:spLocks noGrp="1"/>
          </p:cNvSpPr>
          <p:nvPr>
            <p:ph type="sldNum" sz="quarter" idx="2"/>
          </p:nvPr>
        </p:nvSpPr>
        <p:spPr>
          <a:xfrm>
            <a:off x="8370290" y="6170209"/>
            <a:ext cx="367311" cy="36923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885835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05">
    <p:spTree>
      <p:nvGrpSpPr>
        <p:cNvPr id="1" name=""/>
        <p:cNvGrpSpPr/>
        <p:nvPr/>
      </p:nvGrpSpPr>
      <p:grpSpPr>
        <a:xfrm>
          <a:off x="0" y="0"/>
          <a:ext cx="0" cy="0"/>
          <a:chOff x="0" y="0"/>
          <a:chExt cx="0" cy="0"/>
        </a:xfrm>
      </p:grpSpPr>
      <p:sp>
        <p:nvSpPr>
          <p:cNvPr id="8" name="Picture Placeholder 6"/>
          <p:cNvSpPr>
            <a:spLocks noGrp="1"/>
          </p:cNvSpPr>
          <p:nvPr>
            <p:ph type="pic" sz="quarter" idx="14"/>
          </p:nvPr>
        </p:nvSpPr>
        <p:spPr>
          <a:xfrm>
            <a:off x="1" y="4221163"/>
            <a:ext cx="12192001" cy="2636836"/>
          </a:xfrm>
          <a:prstGeom prst="rect">
            <a:avLst/>
          </a:prstGeom>
          <a:solidFill>
            <a:schemeClr val="bg1">
              <a:lumMod val="95000"/>
            </a:schemeClr>
          </a:solidFill>
          <a:effectLst/>
        </p:spPr>
        <p:txBody>
          <a:bodyPr anchor="ctr"/>
          <a:lstStyle>
            <a:lvl1pPr algn="ctr">
              <a:defRPr lang="en-US" sz="1999" b="0" i="0">
                <a:latin typeface="Palatino Linotype Regular" charset="0"/>
              </a:defRPr>
            </a:lvl1pPr>
          </a:lstStyle>
          <a:p>
            <a:pPr marL="0" lvl="0" indent="0" algn="ctr">
              <a:buFontTx/>
              <a:buNone/>
            </a:pPr>
            <a:endParaRPr lang="en-US"/>
          </a:p>
        </p:txBody>
      </p:sp>
    </p:spTree>
    <p:extLst>
      <p:ext uri="{BB962C8B-B14F-4D97-AF65-F5344CB8AC3E}">
        <p14:creationId xmlns:p14="http://schemas.microsoft.com/office/powerpoint/2010/main" val="683751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7">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13447" y="1489636"/>
            <a:ext cx="2440800" cy="2440800"/>
          </a:xfrm>
          <a:prstGeom prst="rect">
            <a:avLst/>
          </a:prstGeom>
          <a:solidFill>
            <a:schemeClr val="bg1">
              <a:lumMod val="95000"/>
            </a:schemeClr>
          </a:solidFill>
          <a:ln w="12700">
            <a:noFill/>
          </a:ln>
          <a:effectLst/>
        </p:spPr>
        <p:txBody>
          <a:bodyPr anchor="ctr"/>
          <a:lstStyle>
            <a:lvl1pPr marL="0" indent="0" algn="ctr">
              <a:buFontTx/>
              <a:buNone/>
              <a:defRPr sz="1999" b="0" i="0">
                <a:latin typeface="Palatino Linotype Regular" charset="0"/>
              </a:defRPr>
            </a:lvl1pPr>
          </a:lstStyle>
          <a:p>
            <a:endParaRPr lang="en-US"/>
          </a:p>
        </p:txBody>
      </p:sp>
      <p:sp>
        <p:nvSpPr>
          <p:cNvPr id="16" name="Picture Placeholder 10"/>
          <p:cNvSpPr>
            <a:spLocks noGrp="1"/>
          </p:cNvSpPr>
          <p:nvPr>
            <p:ph type="pic" sz="quarter" idx="18"/>
          </p:nvPr>
        </p:nvSpPr>
        <p:spPr>
          <a:xfrm>
            <a:off x="4868877" y="1489636"/>
            <a:ext cx="2440800" cy="2440800"/>
          </a:xfrm>
          <a:prstGeom prst="rect">
            <a:avLst/>
          </a:prstGeom>
          <a:solidFill>
            <a:schemeClr val="bg1">
              <a:lumMod val="95000"/>
            </a:schemeClr>
          </a:solidFill>
          <a:ln w="12700">
            <a:noFill/>
          </a:ln>
          <a:effectLst/>
        </p:spPr>
        <p:txBody>
          <a:bodyPr anchor="ctr"/>
          <a:lstStyle>
            <a:lvl1pPr marL="0" indent="0" algn="ctr">
              <a:buFontTx/>
              <a:buNone/>
              <a:defRPr sz="1999" b="0" i="0">
                <a:latin typeface="Palatino Linotype Regular" charset="0"/>
              </a:defRPr>
            </a:lvl1pPr>
          </a:lstStyle>
          <a:p>
            <a:endParaRPr lang="en-US"/>
          </a:p>
        </p:txBody>
      </p:sp>
      <p:sp>
        <p:nvSpPr>
          <p:cNvPr id="18" name="Picture Placeholder 10"/>
          <p:cNvSpPr>
            <a:spLocks noGrp="1"/>
          </p:cNvSpPr>
          <p:nvPr>
            <p:ph type="pic" sz="quarter" idx="20"/>
          </p:nvPr>
        </p:nvSpPr>
        <p:spPr>
          <a:xfrm>
            <a:off x="9751200" y="1489636"/>
            <a:ext cx="2440800" cy="2440800"/>
          </a:xfrm>
          <a:prstGeom prst="rect">
            <a:avLst/>
          </a:prstGeom>
          <a:solidFill>
            <a:schemeClr val="bg1">
              <a:lumMod val="95000"/>
            </a:schemeClr>
          </a:solidFill>
          <a:ln w="12700">
            <a:noFill/>
          </a:ln>
          <a:effectLst/>
        </p:spPr>
        <p:txBody>
          <a:bodyPr anchor="ctr"/>
          <a:lstStyle>
            <a:lvl1pPr marL="0" indent="0" algn="ctr">
              <a:buFontTx/>
              <a:buNone/>
              <a:defRPr sz="1999" b="0" i="0">
                <a:latin typeface="Palatino Linotype Regular" charset="0"/>
              </a:defRPr>
            </a:lvl1pPr>
          </a:lstStyle>
          <a:p>
            <a:endParaRPr lang="en-US"/>
          </a:p>
        </p:txBody>
      </p:sp>
      <p:sp>
        <p:nvSpPr>
          <p:cNvPr id="20" name="Picture Placeholder 10"/>
          <p:cNvSpPr>
            <a:spLocks noGrp="1"/>
          </p:cNvSpPr>
          <p:nvPr>
            <p:ph type="pic" sz="quarter" idx="22"/>
          </p:nvPr>
        </p:nvSpPr>
        <p:spPr>
          <a:xfrm>
            <a:off x="2427715" y="3928036"/>
            <a:ext cx="2440800" cy="2440800"/>
          </a:xfrm>
          <a:prstGeom prst="rect">
            <a:avLst/>
          </a:prstGeom>
          <a:solidFill>
            <a:schemeClr val="bg1">
              <a:lumMod val="95000"/>
            </a:schemeClr>
          </a:solidFill>
          <a:ln w="12700">
            <a:noFill/>
          </a:ln>
          <a:effectLst/>
        </p:spPr>
        <p:txBody>
          <a:bodyPr anchor="ctr"/>
          <a:lstStyle>
            <a:lvl1pPr marL="0" indent="0" algn="ctr">
              <a:buFontTx/>
              <a:buNone/>
              <a:defRPr sz="1999" b="0" i="0">
                <a:latin typeface="Palatino Linotype Regular" charset="0"/>
              </a:defRPr>
            </a:lvl1pPr>
          </a:lstStyle>
          <a:p>
            <a:endParaRPr lang="en-US"/>
          </a:p>
        </p:txBody>
      </p:sp>
      <p:sp>
        <p:nvSpPr>
          <p:cNvPr id="22" name="Picture Placeholder 10"/>
          <p:cNvSpPr>
            <a:spLocks noGrp="1"/>
          </p:cNvSpPr>
          <p:nvPr>
            <p:ph type="pic" sz="quarter" idx="24"/>
          </p:nvPr>
        </p:nvSpPr>
        <p:spPr>
          <a:xfrm>
            <a:off x="7310039" y="3928036"/>
            <a:ext cx="2440800" cy="2440800"/>
          </a:xfrm>
          <a:prstGeom prst="rect">
            <a:avLst/>
          </a:prstGeom>
          <a:solidFill>
            <a:schemeClr val="bg1">
              <a:lumMod val="95000"/>
            </a:schemeClr>
          </a:solidFill>
          <a:ln w="12700">
            <a:noFill/>
          </a:ln>
          <a:effectLst/>
        </p:spPr>
        <p:txBody>
          <a:bodyPr anchor="ctr"/>
          <a:lstStyle>
            <a:lvl1pPr marL="0" indent="0" algn="ctr">
              <a:buFontTx/>
              <a:buNone/>
              <a:defRPr sz="1999" b="0" i="0">
                <a:latin typeface="Palatino Linotype Regular" charset="0"/>
              </a:defRPr>
            </a:lvl1pPr>
          </a:lstStyle>
          <a:p>
            <a:endParaRPr lang="en-US"/>
          </a:p>
        </p:txBody>
      </p:sp>
      <p:sp>
        <p:nvSpPr>
          <p:cNvPr id="10" name="Foliennummernplatzhalter 5"/>
          <p:cNvSpPr>
            <a:spLocks noGrp="1"/>
          </p:cNvSpPr>
          <p:nvPr>
            <p:ph type="sldNum" sz="quarter" idx="4"/>
          </p:nvPr>
        </p:nvSpPr>
        <p:spPr>
          <a:xfrm>
            <a:off x="11344159" y="6175428"/>
            <a:ext cx="360996" cy="276999"/>
          </a:xfrm>
          <a:prstGeom prst="rect">
            <a:avLst/>
          </a:prstGeom>
        </p:spPr>
        <p:txBody>
          <a:bodyPr vert="horz" lIns="91440" tIns="45720" rIns="91440" bIns="45720" rtlCol="0" anchor="b"/>
          <a:lstStyle>
            <a:lvl1pPr algn="r">
              <a:defRPr sz="1200" b="0" i="0">
                <a:solidFill>
                  <a:schemeClr val="tx1">
                    <a:tint val="75000"/>
                  </a:schemeClr>
                </a:solidFill>
                <a:latin typeface="Palatino Linotype Regular" charset="0"/>
                <a:ea typeface="Kohinoor Bangla Light" charset="0"/>
                <a:cs typeface="Kohinoor Bangla Light" charset="0"/>
              </a:defRPr>
            </a:lvl1pPr>
          </a:lstStyle>
          <a:p>
            <a:fld id="{FD343B5D-C9CF-C04C-BF58-C96BF2B98A5B}" type="slidenum">
              <a:rPr lang="de-DE" smtClean="0"/>
              <a:pPr/>
              <a:t>‹#›</a:t>
            </a:fld>
            <a:endParaRPr lang="de-DE"/>
          </a:p>
        </p:txBody>
      </p:sp>
    </p:spTree>
    <p:extLst>
      <p:ext uri="{BB962C8B-B14F-4D97-AF65-F5344CB8AC3E}">
        <p14:creationId xmlns:p14="http://schemas.microsoft.com/office/powerpoint/2010/main" val="185682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14B2-D9F4-4E52-9B64-DB71F85B59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FB476-EDFD-4FDC-BF16-693E43BEF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1AF28-EAB8-4A79-AF7B-5C722A8633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6972FC-B1CD-4923-B44C-F362F27BC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D5A6E-196D-45C6-A65B-A476CC56C9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CE07B-39A5-4F7E-8161-8C535E613098}"/>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8" name="Footer Placeholder 7">
            <a:extLst>
              <a:ext uri="{FF2B5EF4-FFF2-40B4-BE49-F238E27FC236}">
                <a16:creationId xmlns:a16="http://schemas.microsoft.com/office/drawing/2014/main" id="{3EF25100-3D09-49AE-8966-50F9A53D0A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242D17-D4AC-42BA-91A5-D7F577D89021}"/>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193679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08F0-9AAF-4770-8AAE-C75D1FF09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997E2-6D79-4FA9-80AF-CE885D26228D}"/>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4" name="Footer Placeholder 3">
            <a:extLst>
              <a:ext uri="{FF2B5EF4-FFF2-40B4-BE49-F238E27FC236}">
                <a16:creationId xmlns:a16="http://schemas.microsoft.com/office/drawing/2014/main" id="{45423D0A-FF05-460B-A646-5C61E206A3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49BC2F-2F25-4C6C-B8EA-EC26B5DACDED}"/>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411796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9EFA9-D799-47F8-8F7F-0F16ABD38064}"/>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3" name="Footer Placeholder 2">
            <a:extLst>
              <a:ext uri="{FF2B5EF4-FFF2-40B4-BE49-F238E27FC236}">
                <a16:creationId xmlns:a16="http://schemas.microsoft.com/office/drawing/2014/main" id="{87A9BBC7-9185-46B7-9442-53B5C884B0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D045D5-A93B-4628-B354-7D7FD197EE2C}"/>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171646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C352-03FB-46F0-A4DB-DAF02FA26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9322-18E1-4D36-B34C-8C23188DA9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00E18-25A7-4A27-A8E5-A0FFB825F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7E2C9-E85A-476E-8A91-8696D7F3B0F0}"/>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6" name="Footer Placeholder 5">
            <a:extLst>
              <a:ext uri="{FF2B5EF4-FFF2-40B4-BE49-F238E27FC236}">
                <a16:creationId xmlns:a16="http://schemas.microsoft.com/office/drawing/2014/main" id="{A1876105-9790-4EC7-B258-9BAA0D3E4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C2D1B-0D54-4408-8628-3296121AF367}"/>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222154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5CEE-98D3-447C-9D6E-19F32DECD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1977-07A4-41E9-BFEF-6FCAFEEE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85495F-C2CD-4F50-8573-5192094A8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8D43B-456B-49B9-94B5-6837C6C7D855}"/>
              </a:ext>
            </a:extLst>
          </p:cNvPr>
          <p:cNvSpPr>
            <a:spLocks noGrp="1"/>
          </p:cNvSpPr>
          <p:nvPr>
            <p:ph type="dt" sz="half" idx="10"/>
          </p:nvPr>
        </p:nvSpPr>
        <p:spPr/>
        <p:txBody>
          <a:bodyPr/>
          <a:lstStyle/>
          <a:p>
            <a:fld id="{212972C8-98A5-48B4-B31F-797AA4A1C3BC}" type="datetimeFigureOut">
              <a:rPr lang="en-US" smtClean="0"/>
              <a:t>5/11/2021</a:t>
            </a:fld>
            <a:endParaRPr lang="en-US"/>
          </a:p>
        </p:txBody>
      </p:sp>
      <p:sp>
        <p:nvSpPr>
          <p:cNvPr id="6" name="Footer Placeholder 5">
            <a:extLst>
              <a:ext uri="{FF2B5EF4-FFF2-40B4-BE49-F238E27FC236}">
                <a16:creationId xmlns:a16="http://schemas.microsoft.com/office/drawing/2014/main" id="{70CD14FA-3C18-4494-B6B1-D97C1BF42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B924D-C304-44BF-B335-883A5B08DECC}"/>
              </a:ext>
            </a:extLst>
          </p:cNvPr>
          <p:cNvSpPr>
            <a:spLocks noGrp="1"/>
          </p:cNvSpPr>
          <p:nvPr>
            <p:ph type="sldNum" sz="quarter" idx="12"/>
          </p:nvPr>
        </p:nvSpPr>
        <p:spPr/>
        <p:txBody>
          <a:bodyPr/>
          <a:lstStyle/>
          <a:p>
            <a:fld id="{B772B7F0-4540-4558-8EB5-EE04B7E8987B}" type="slidenum">
              <a:rPr lang="en-US" smtClean="0"/>
              <a:t>‹#›</a:t>
            </a:fld>
            <a:endParaRPr lang="en-US"/>
          </a:p>
        </p:txBody>
      </p:sp>
    </p:spTree>
    <p:extLst>
      <p:ext uri="{BB962C8B-B14F-4D97-AF65-F5344CB8AC3E}">
        <p14:creationId xmlns:p14="http://schemas.microsoft.com/office/powerpoint/2010/main" val="36314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B7D04-3BF6-4B1E-8E98-6FB792894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C748C-9C71-492C-9446-68B20D5E5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4B759-7423-4990-8575-F7F203443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972C8-98A5-48B4-B31F-797AA4A1C3BC}" type="datetimeFigureOut">
              <a:rPr lang="en-US" smtClean="0"/>
              <a:t>5/11/2021</a:t>
            </a:fld>
            <a:endParaRPr lang="en-US"/>
          </a:p>
        </p:txBody>
      </p:sp>
      <p:sp>
        <p:nvSpPr>
          <p:cNvPr id="5" name="Footer Placeholder 4">
            <a:extLst>
              <a:ext uri="{FF2B5EF4-FFF2-40B4-BE49-F238E27FC236}">
                <a16:creationId xmlns:a16="http://schemas.microsoft.com/office/drawing/2014/main" id="{1B3EBB3A-F497-4622-8C74-7AB6976C7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D9C2DF-6B94-4597-AF7B-E12761A0C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2B7F0-4540-4558-8EB5-EE04B7E8987B}" type="slidenum">
              <a:rPr lang="en-US" smtClean="0"/>
              <a:t>‹#›</a:t>
            </a:fld>
            <a:endParaRPr lang="en-US"/>
          </a:p>
        </p:txBody>
      </p:sp>
    </p:spTree>
    <p:extLst>
      <p:ext uri="{BB962C8B-B14F-4D97-AF65-F5344CB8AC3E}">
        <p14:creationId xmlns:p14="http://schemas.microsoft.com/office/powerpoint/2010/main" val="355588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1AB41-2A3E-4FA0-9E20-D63783537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3D589E-3C5A-47FC-B602-2654FC51F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39CF-5A8C-4209-9543-29C558E833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ED137-4A8E-4B8A-9254-C3056001C461}" type="datetime1">
              <a:rPr lang="en-US" smtClean="0"/>
              <a:t>5/11/2021</a:t>
            </a:fld>
            <a:endParaRPr lang="en-US"/>
          </a:p>
        </p:txBody>
      </p:sp>
      <p:sp>
        <p:nvSpPr>
          <p:cNvPr id="5" name="Footer Placeholder 4">
            <a:extLst>
              <a:ext uri="{FF2B5EF4-FFF2-40B4-BE49-F238E27FC236}">
                <a16:creationId xmlns:a16="http://schemas.microsoft.com/office/drawing/2014/main" id="{7A907A19-A5E4-4DEB-8CA4-7CC9A3579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85A319-50ED-4A2C-810B-29CC04B84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DCE35-E0C2-4015-9541-971C3F7CD176}" type="slidenum">
              <a:rPr lang="en-US" smtClean="0"/>
              <a:t>‹#›</a:t>
            </a:fld>
            <a:endParaRPr lang="en-US"/>
          </a:p>
        </p:txBody>
      </p:sp>
    </p:spTree>
    <p:extLst>
      <p:ext uri="{BB962C8B-B14F-4D97-AF65-F5344CB8AC3E}">
        <p14:creationId xmlns:p14="http://schemas.microsoft.com/office/powerpoint/2010/main" val="1145706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79EA4-8AAF-486F-942A-6327207D1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247F1E-94F5-445C-BE2A-0B126E33F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39060-6097-4602-8060-E061DB958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892BE-BE1A-476A-95CE-4FF2D379FD24}" type="datetimeFigureOut">
              <a:rPr lang="en-US" smtClean="0"/>
              <a:t>5/11/2021</a:t>
            </a:fld>
            <a:endParaRPr lang="en-US"/>
          </a:p>
        </p:txBody>
      </p:sp>
      <p:sp>
        <p:nvSpPr>
          <p:cNvPr id="5" name="Footer Placeholder 4">
            <a:extLst>
              <a:ext uri="{FF2B5EF4-FFF2-40B4-BE49-F238E27FC236}">
                <a16:creationId xmlns:a16="http://schemas.microsoft.com/office/drawing/2014/main" id="{996C75FB-B60E-4349-BA5E-11473B771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A1D9AC-3C16-426D-B4A7-ADDBD540A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B9C75-0542-4258-9EDD-73B2E05321E2}" type="slidenum">
              <a:rPr lang="en-US" smtClean="0"/>
              <a:t>‹#›</a:t>
            </a:fld>
            <a:endParaRPr lang="en-US"/>
          </a:p>
        </p:txBody>
      </p:sp>
    </p:spTree>
    <p:extLst>
      <p:ext uri="{BB962C8B-B14F-4D97-AF65-F5344CB8AC3E}">
        <p14:creationId xmlns:p14="http://schemas.microsoft.com/office/powerpoint/2010/main" val="1308579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3813"/>
            <a:ext cx="10972801" cy="15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2" tIns="91392" rIns="91392" bIns="91392" anchor="ctr">
            <a:normAutofit/>
          </a:bodyPr>
          <a:lstStyle/>
          <a:p>
            <a:r>
              <a:t>Title Text</a:t>
            </a:r>
          </a:p>
        </p:txBody>
      </p:sp>
      <p:sp>
        <p:nvSpPr>
          <p:cNvPr id="3" name="Body Level One…"/>
          <p:cNvSpPr txBox="1">
            <a:spLocks noGrp="1"/>
          </p:cNvSpPr>
          <p:nvPr>
            <p:ph type="body" idx="1"/>
          </p:nvPr>
        </p:nvSpPr>
        <p:spPr>
          <a:xfrm>
            <a:off x="609600" y="1601152"/>
            <a:ext cx="10972801" cy="5255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2" tIns="91392" rIns="91392" bIns="91392">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986488" y="6352675"/>
            <a:ext cx="367312" cy="369235"/>
          </a:xfrm>
          <a:prstGeom prst="rect">
            <a:avLst/>
          </a:prstGeom>
          <a:ln w="12700">
            <a:miter lim="400000"/>
          </a:ln>
        </p:spPr>
        <p:txBody>
          <a:bodyPr wrap="none" lIns="91392" tIns="91392" rIns="91392" bIns="91392" anchor="ctr">
            <a:spAutoFit/>
          </a:bodyPr>
          <a:lstStyle>
            <a:lvl1pPr algn="r">
              <a:lnSpc>
                <a:spcPct val="100000"/>
              </a:lnSpc>
              <a:defRPr sz="1200">
                <a:solidFill>
                  <a:srgbClr val="888888"/>
                </a:solidFill>
                <a:uFillTx/>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0622081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txStyles>
    <p:titleStyle>
      <a:lvl1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1pPr>
      <a:lvl2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2pPr>
      <a:lvl3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3pPr>
      <a:lvl4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4pPr>
      <a:lvl5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5pPr>
      <a:lvl6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6pPr>
      <a:lvl7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7pPr>
      <a:lvl8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8pPr>
      <a:lvl9pPr marL="0" marR="0" indent="0" algn="l" defTabSz="91440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Light"/>
        </a:defRPr>
      </a:lvl9pPr>
    </p:titleStyle>
    <p:bodyStyle>
      <a:lvl1pPr marL="228600" marR="0" indent="-228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495300" marR="0" indent="-2667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777240" marR="0" indent="-32004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0414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12700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14986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17272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19558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2184400" marR="0" indent="-355600" algn="l" defTabSz="91440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2286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4572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6858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9144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1430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3716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16002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1828800" algn="r" defTabSz="9144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customXml" Target="../ink/ink1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home.treasury.gov/system/files/136/FRF-Interim-Final-Rule.pdf" TargetMode="External"/><Relationship Id="rId7" Type="http://schemas.openxmlformats.org/officeDocument/2006/relationships/hyperlink" Target="https://home.treasury.gov/system/files/136/fiscalrecoveryfunds_countyfunding_2021.05.10-1a-508A.pd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home.treasury.gov/system/files/136/SLFRP-Quick-Reference-Guide-FINAL-508a.pdf" TargetMode="External"/><Relationship Id="rId5" Type="http://schemas.openxmlformats.org/officeDocument/2006/relationships/hyperlink" Target="https://home.treasury.gov/system/files/136/SLFRPFAQ.pdf" TargetMode="External"/><Relationship Id="rId4" Type="http://schemas.openxmlformats.org/officeDocument/2006/relationships/hyperlink" Target="https://home.treasury.gov/system/files/136/SLFRP-Fact-Sheet-FINAL1-508A.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hyperlink" Target="https://www.naco.org/covid-19-recovery-clearinghou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home.treasury.gov/system/files/136/FRF-Interim-Final-Rule.pdf" TargetMode="External"/><Relationship Id="rId7" Type="http://schemas.openxmlformats.org/officeDocument/2006/relationships/hyperlink" Target="https://home.treasury.gov/system/files/136/fiscalrecoveryfunds_countyfunding_2021.05.10-1a-508A.pdf" TargetMode="Externa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hyperlink" Target="https://home.treasury.gov/system/files/136/SLFRP-Quick-Reference-Guide-FINAL-508a.pdf" TargetMode="External"/><Relationship Id="rId5" Type="http://schemas.openxmlformats.org/officeDocument/2006/relationships/hyperlink" Target="https://home.treasury.gov/system/files/136/SLFRPFAQ.pdf" TargetMode="External"/><Relationship Id="rId4" Type="http://schemas.openxmlformats.org/officeDocument/2006/relationships/hyperlink" Target="https://home.treasury.gov/system/files/136/SLFRP-Fact-Sheet-FINAL1-508A.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naco.org/blog/us-treasury-releases-new-guidance-certification-process-state-local-fiscal-recovery-fund-0" TargetMode="External"/><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hyperlink" Target="https://usfcr.com/?utm_medium=ppc&amp;utm_term=sam%20number&amp;utm_campaign=SAM&amp;utm_source=adwords&amp;hsa_tgt=kwd-300203963229&amp;hsa_ad=386799807729&amp;hsa_src=g&amp;hsa_mt=b&amp;hsa_ver=3&amp;hsa_cam=122161541&amp;hsa_acc=1449812725&amp;hsa_kw=sam%20number&amp;hsa_grp=5341822301&amp;hsa_net=adwords&amp;gclid=EAIaIQobChMIg7ut6eWP8AIVuAiICR3ObQa1EAAYAiAAEgKcSfD_BwE" TargetMode="External"/><Relationship Id="rId5" Type="http://schemas.openxmlformats.org/officeDocument/2006/relationships/hyperlink" Target="https://fedgov.dnb.com/webform/" TargetMode="External"/><Relationship Id="rId4" Type="http://schemas.openxmlformats.org/officeDocument/2006/relationships/hyperlink" Target="https://home.treasury.gov/policy-issues/coronavirus/assistance-for-state-local-and-tribal-governments/state-and-local-fiscal-recovery-funds" TargetMode="External"/></Relationships>
</file>

<file path=ppt/slides/_rels/slide9.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hyperlink" Target="https://home.treasury.gov/policy-issues/coronavirus/assistance-for-state-local-and-tribal-governments/state-and-local-fiscal-recovery-funds" TargetMode="External"/><Relationship Id="rId21" Type="http://schemas.openxmlformats.org/officeDocument/2006/relationships/image" Target="../media/image14.png"/><Relationship Id="rId34" Type="http://schemas.openxmlformats.org/officeDocument/2006/relationships/customXml" Target="../ink/ink15.xml"/><Relationship Id="rId7" Type="http://schemas.openxmlformats.org/officeDocument/2006/relationships/image" Target="../media/image7.png"/><Relationship Id="rId12" Type="http://schemas.openxmlformats.org/officeDocument/2006/relationships/customXml" Target="../ink/ink4.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image" Target="../media/image3.jpeg"/><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customXml" Target="../ink/ink1.xml"/><Relationship Id="rId11" Type="http://schemas.openxmlformats.org/officeDocument/2006/relationships/image" Target="../media/image9.png"/><Relationship Id="rId24" Type="http://schemas.openxmlformats.org/officeDocument/2006/relationships/customXml" Target="../ink/ink10.xml"/><Relationship Id="rId32" Type="http://schemas.openxmlformats.org/officeDocument/2006/relationships/customXml" Target="../ink/ink14.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hyperlink" Target="mailto:covidrelieffitsupport@treasury.gov" TargetMode="External"/><Relationship Id="rId9" Type="http://schemas.openxmlformats.org/officeDocument/2006/relationships/image" Target="../media/image8.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17.png"/><Relationship Id="rId30" Type="http://schemas.openxmlformats.org/officeDocument/2006/relationships/customXml" Target="../ink/ink13.xml"/><Relationship Id="rId35" Type="http://schemas.openxmlformats.org/officeDocument/2006/relationships/image" Target="../media/image21.png"/><Relationship Id="rId8"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C86E-F4E4-4A37-999C-E36C857C99C5}"/>
              </a:ext>
            </a:extLst>
          </p:cNvPr>
          <p:cNvSpPr>
            <a:spLocks noGrp="1"/>
          </p:cNvSpPr>
          <p:nvPr>
            <p:ph type="ctrTitle"/>
          </p:nvPr>
        </p:nvSpPr>
        <p:spPr>
          <a:xfrm>
            <a:off x="0" y="4877729"/>
            <a:ext cx="12192000" cy="1419554"/>
          </a:xfrm>
          <a:solidFill>
            <a:srgbClr val="002060">
              <a:alpha val="59000"/>
            </a:srgbClr>
          </a:solidFill>
        </p:spPr>
        <p:txBody>
          <a:bodyPr>
            <a:noAutofit/>
          </a:bodyPr>
          <a:lstStyle/>
          <a:p>
            <a:pPr algn="l"/>
            <a:r>
              <a:rPr lang="en-US" sz="4000">
                <a:solidFill>
                  <a:schemeClr val="bg1"/>
                </a:solidFill>
                <a:latin typeface="Franklin Gothic Heavy"/>
              </a:rPr>
              <a:t> </a:t>
            </a:r>
            <a:r>
              <a:rPr lang="en-US" sz="4000">
                <a:solidFill>
                  <a:schemeClr val="bg1"/>
                </a:solidFill>
                <a:latin typeface="Franklin Gothic Heavy"/>
                <a:cs typeface="Calibri Light"/>
              </a:rPr>
              <a:t> </a:t>
            </a:r>
            <a:r>
              <a:rPr lang="en-US" sz="4000">
                <a:solidFill>
                  <a:schemeClr val="bg1"/>
                </a:solidFill>
                <a:latin typeface="Calibri Light"/>
                <a:cs typeface="Calibri Light"/>
              </a:rPr>
              <a:t>NACo NATIONAL MEMBERSHIP CALL:</a:t>
            </a:r>
            <a:br>
              <a:rPr lang="en-US" sz="4000">
                <a:solidFill>
                  <a:schemeClr val="bg1"/>
                </a:solidFill>
                <a:latin typeface="Calibri Light"/>
                <a:cs typeface="Calibri Light"/>
              </a:rPr>
            </a:br>
            <a:r>
              <a:rPr lang="en-US" sz="3200">
                <a:solidFill>
                  <a:schemeClr val="bg1"/>
                </a:solidFill>
                <a:latin typeface="Calibri Light"/>
                <a:cs typeface="Calibri Light"/>
              </a:rPr>
              <a:t>   </a:t>
            </a:r>
            <a:r>
              <a:rPr lang="en-US" sz="2800" i="1">
                <a:solidFill>
                  <a:schemeClr val="bg1"/>
                </a:solidFill>
                <a:latin typeface="Calibri Light"/>
                <a:cs typeface="Calibri Light"/>
              </a:rPr>
              <a:t>PRELIMINARY REVIEW </a:t>
            </a:r>
            <a:r>
              <a:rPr lang="en-US" sz="2800">
                <a:solidFill>
                  <a:schemeClr val="bg1"/>
                </a:solidFill>
                <a:latin typeface="Calibri Light"/>
                <a:cs typeface="Calibri Light"/>
              </a:rPr>
              <a:t>OF TREASURY’S FISCAL RECOVERY FUND GUIDANCE</a:t>
            </a:r>
            <a:r>
              <a:rPr lang="en-US" sz="4000">
                <a:solidFill>
                  <a:schemeClr val="bg1"/>
                </a:solidFill>
                <a:latin typeface="Calibri Light"/>
                <a:cs typeface="Calibri Light"/>
              </a:rPr>
              <a:t>	</a:t>
            </a:r>
          </a:p>
        </p:txBody>
      </p:sp>
      <p:pic>
        <p:nvPicPr>
          <p:cNvPr id="4" name="Picture 3">
            <a:extLst>
              <a:ext uri="{FF2B5EF4-FFF2-40B4-BE49-F238E27FC236}">
                <a16:creationId xmlns:a16="http://schemas.microsoft.com/office/drawing/2014/main" id="{E5105E21-6E9C-4650-AF75-8C75ECAFE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82" y="62630"/>
            <a:ext cx="2767390" cy="2137790"/>
          </a:xfrm>
          <a:prstGeom prst="rect">
            <a:avLst/>
          </a:prstGeom>
        </p:spPr>
      </p:pic>
      <p:sp>
        <p:nvSpPr>
          <p:cNvPr id="3" name="TextBox 2">
            <a:extLst>
              <a:ext uri="{FF2B5EF4-FFF2-40B4-BE49-F238E27FC236}">
                <a16:creationId xmlns:a16="http://schemas.microsoft.com/office/drawing/2014/main" id="{461DF925-0ADF-4180-8BEA-AC9DA30D4F4C}"/>
              </a:ext>
            </a:extLst>
          </p:cNvPr>
          <p:cNvSpPr txBox="1"/>
          <p:nvPr/>
        </p:nvSpPr>
        <p:spPr>
          <a:xfrm>
            <a:off x="10079277" y="6331907"/>
            <a:ext cx="18559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rgbClr val="FFFFFF"/>
                </a:solidFill>
                <a:latin typeface="Calibri Light"/>
              </a:rPr>
              <a:t>MAY 11, 2021</a:t>
            </a:r>
            <a:endParaRPr lang="en-US"/>
          </a:p>
        </p:txBody>
      </p:sp>
    </p:spTree>
    <p:extLst>
      <p:ext uri="{BB962C8B-B14F-4D97-AF65-F5344CB8AC3E}">
        <p14:creationId xmlns:p14="http://schemas.microsoft.com/office/powerpoint/2010/main" val="270827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43202" y="1019273"/>
            <a:ext cx="68503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HOW TO CERTIFY FOR RECOVERY FUNDS</a:t>
            </a:r>
          </a:p>
        </p:txBody>
      </p:sp>
      <p:sp>
        <p:nvSpPr>
          <p:cNvPr id="18" name="Rectangle 17">
            <a:extLst>
              <a:ext uri="{FF2B5EF4-FFF2-40B4-BE49-F238E27FC236}">
                <a16:creationId xmlns:a16="http://schemas.microsoft.com/office/drawing/2014/main" id="{A8CEFDF9-40A6-4CDE-95FA-9A5E3DBC1785}"/>
              </a:ext>
            </a:extLst>
          </p:cNvPr>
          <p:cNvSpPr/>
          <p:nvPr/>
        </p:nvSpPr>
        <p:spPr>
          <a:xfrm>
            <a:off x="843201" y="1906130"/>
            <a:ext cx="10666311"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highlight>
                  <a:srgbClr val="FFFF00"/>
                </a:highlight>
                <a:uLnTx/>
                <a:uFillTx/>
                <a:latin typeface="Franklin Gothic Book"/>
              </a:rPr>
              <a:t>U.S. Treasury is using the </a:t>
            </a:r>
            <a:r>
              <a:rPr kumimoji="0" lang="en-US" sz="2400" i="0" u="none" strike="noStrike" kern="1200" cap="none" spc="0" normalizeH="0" baseline="0" noProof="0">
                <a:ln>
                  <a:noFill/>
                </a:ln>
                <a:effectLst/>
                <a:highlight>
                  <a:srgbClr val="FFFF00"/>
                </a:highlight>
                <a:uLnTx/>
                <a:uFillTx/>
                <a:latin typeface="Franklin Gothic Demi"/>
              </a:rPr>
              <a:t>ID.me platform </a:t>
            </a:r>
            <a:r>
              <a:rPr lang="en-US" sz="2400">
                <a:highlight>
                  <a:srgbClr val="FFFF00"/>
                </a:highlight>
                <a:latin typeface="Franklin Gothic Book"/>
              </a:rPr>
              <a:t>for counties to request Recovery Funds</a:t>
            </a:r>
          </a:p>
        </p:txBody>
      </p:sp>
      <p:sp>
        <p:nvSpPr>
          <p:cNvPr id="19" name="Rectangle 18">
            <a:extLst>
              <a:ext uri="{FF2B5EF4-FFF2-40B4-BE49-F238E27FC236}">
                <a16:creationId xmlns:a16="http://schemas.microsoft.com/office/drawing/2014/main" id="{F01A71A7-61F2-41D0-9C8E-B91F3BF62174}"/>
              </a:ext>
            </a:extLst>
          </p:cNvPr>
          <p:cNvSpPr/>
          <p:nvPr/>
        </p:nvSpPr>
        <p:spPr>
          <a:xfrm>
            <a:off x="843201" y="2296223"/>
            <a:ext cx="10378076" cy="368870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prstClr val="black"/>
              </a:buClr>
              <a:buSzTx/>
              <a:buFontTx/>
              <a:buNone/>
              <a:tabLst/>
              <a:defRPr/>
            </a:pPr>
            <a:r>
              <a:rPr kumimoji="0" lang="en-US" sz="1800" b="0" i="0" u="none" strike="noStrike" kern="1200" cap="none" spc="0" normalizeH="0" baseline="0" noProof="0">
                <a:ln>
                  <a:noFill/>
                </a:ln>
                <a:effectLst/>
                <a:uLnTx/>
                <a:uFillTx/>
                <a:latin typeface="Calibri" panose="020F0502020204030204"/>
                <a:ea typeface="+mn-ea"/>
                <a:cs typeface="+mn-cs"/>
              </a:rPr>
              <a:t>​</a:t>
            </a:r>
          </a:p>
          <a:p>
            <a:pPr marL="342900" indent="-342900" fontAlgn="base">
              <a:lnSpc>
                <a:spcPct val="150000"/>
              </a:lnSpc>
              <a:spcAft>
                <a:spcPts val="600"/>
              </a:spcAft>
              <a:buClr>
                <a:srgbClr val="00B0F0"/>
              </a:buClr>
              <a:buFont typeface="Arial" panose="020B0604020202020204" pitchFamily="34" charset="0"/>
              <a:buChar char="•"/>
            </a:pPr>
            <a:r>
              <a:rPr kumimoji="0" lang="en-US" i="0" u="none" strike="noStrike" kern="1200" cap="none" spc="0" normalizeH="0" baseline="0" noProof="0">
                <a:ln>
                  <a:noFill/>
                </a:ln>
                <a:effectLst/>
                <a:uLnTx/>
                <a:uFillTx/>
                <a:latin typeface="Franklin Gothic Demi"/>
              </a:rPr>
              <a:t>ID.me is a trusted </a:t>
            </a:r>
            <a:r>
              <a:rPr lang="en-US">
                <a:latin typeface="Franklin Gothic Demi"/>
              </a:rPr>
              <a:t>technology</a:t>
            </a:r>
            <a:r>
              <a:rPr kumimoji="0" lang="en-US" i="0" u="none" strike="noStrike" kern="1200" cap="none" spc="0" normalizeH="0" baseline="0" noProof="0">
                <a:ln>
                  <a:noFill/>
                </a:ln>
                <a:effectLst/>
                <a:uLnTx/>
                <a:uFillTx/>
                <a:latin typeface="Franklin Gothic Demi"/>
              </a:rPr>
              <a:t> partner</a:t>
            </a:r>
            <a:r>
              <a:rPr kumimoji="0" lang="en-US" b="1" i="0" u="none" strike="noStrike" kern="1200" cap="none" spc="0" normalizeH="0" baseline="0" noProof="0">
                <a:ln>
                  <a:noFill/>
                </a:ln>
                <a:effectLst/>
                <a:uLnTx/>
                <a:uFillTx/>
                <a:latin typeface="Franklin Gothic Book"/>
              </a:rPr>
              <a:t> </a:t>
            </a:r>
            <a:r>
              <a:rPr kumimoji="0" lang="en-US" b="0" i="0" u="none" strike="noStrike" kern="1200" cap="none" spc="0" normalizeH="0" baseline="0" noProof="0">
                <a:ln>
                  <a:noFill/>
                </a:ln>
                <a:effectLst/>
                <a:uLnTx/>
                <a:uFillTx/>
                <a:latin typeface="Franklin Gothic Book"/>
              </a:rPr>
              <a:t>to multiple government agencies</a:t>
            </a:r>
            <a:r>
              <a:rPr lang="en-US">
                <a:latin typeface="Franklin Gothic Book"/>
              </a:rPr>
              <a:t> – </a:t>
            </a:r>
            <a:r>
              <a:rPr lang="en-US">
                <a:highlight>
                  <a:srgbClr val="FFFF00"/>
                </a:highlight>
                <a:latin typeface="Franklin Gothic Demi"/>
              </a:rPr>
              <a:t>your information is secure</a:t>
            </a:r>
            <a:endParaRPr lang="en-US" b="0" i="0" u="none" strike="noStrike" kern="1200" cap="none" spc="0" normalizeH="0" baseline="0" noProof="0">
              <a:ln>
                <a:noFill/>
              </a:ln>
              <a:effectLst/>
              <a:highlight>
                <a:srgbClr val="FFFF00"/>
              </a:highlight>
              <a:uLnTx/>
              <a:uFillTx/>
              <a:latin typeface="Franklin Gothic Demi"/>
            </a:endParaRPr>
          </a:p>
          <a:p>
            <a:pPr marL="342900" indent="-342900" fontAlgn="base">
              <a:lnSpc>
                <a:spcPct val="150000"/>
              </a:lnSpc>
              <a:spcAft>
                <a:spcPts val="600"/>
              </a:spcAft>
              <a:buClr>
                <a:srgbClr val="00B0F0"/>
              </a:buClr>
              <a:buFont typeface="Arial" panose="020B0604020202020204" pitchFamily="34" charset="0"/>
              <a:buChar char="•"/>
            </a:pPr>
            <a:r>
              <a:rPr lang="en-US">
                <a:latin typeface="Franklin Gothic Demi"/>
              </a:rPr>
              <a:t>Site provides secure digital identity verification to government agencies</a:t>
            </a:r>
            <a:r>
              <a:rPr lang="en-US" b="1">
                <a:latin typeface="Franklin Gothic Book"/>
              </a:rPr>
              <a:t> </a:t>
            </a:r>
            <a:r>
              <a:rPr lang="en-US">
                <a:latin typeface="Franklin Gothic Book"/>
              </a:rPr>
              <a:t>to ensure you are the correct individual requesting Recovery Funds</a:t>
            </a:r>
          </a:p>
          <a:p>
            <a:pPr marL="342900" indent="-342900">
              <a:lnSpc>
                <a:spcPct val="150000"/>
              </a:lnSpc>
              <a:spcAft>
                <a:spcPts val="600"/>
              </a:spcAft>
              <a:buClr>
                <a:srgbClr val="00B0F0"/>
              </a:buClr>
              <a:buFont typeface="Arial" panose="020B0604020202020204" pitchFamily="34" charset="0"/>
              <a:buChar char="•"/>
            </a:pPr>
            <a:r>
              <a:rPr lang="en-US" b="1">
                <a:latin typeface="Franklin Gothic Book"/>
              </a:rPr>
              <a:t>You are required to provide the following information </a:t>
            </a:r>
            <a:r>
              <a:rPr lang="en-US">
                <a:latin typeface="Franklin Gothic Book"/>
              </a:rPr>
              <a:t>to receive Recovery Funds:</a:t>
            </a:r>
            <a:endParaRPr lang="en-US">
              <a:latin typeface="Calibri" panose="020F0502020204030204"/>
              <a:cs typeface="Calibri" panose="020F0502020204030204"/>
            </a:endParaRPr>
          </a:p>
          <a:p>
            <a:pPr marL="800100" lvl="1" indent="-342900">
              <a:lnSpc>
                <a:spcPct val="150000"/>
              </a:lnSpc>
              <a:spcAft>
                <a:spcPts val="600"/>
              </a:spcAft>
              <a:buClr>
                <a:srgbClr val="00B0F0"/>
              </a:buClr>
              <a:buFont typeface="Arial" panose="020B0604020202020204" pitchFamily="34" charset="0"/>
              <a:buChar char="•"/>
            </a:pPr>
            <a:r>
              <a:rPr lang="en-US">
                <a:latin typeface="Franklin Gothic Book"/>
              </a:rPr>
              <a:t>Social Security Number</a:t>
            </a:r>
            <a:endParaRPr lang="en-US">
              <a:latin typeface="Calibri" panose="020F0502020204030204"/>
              <a:cs typeface="Calibri" panose="020F0502020204030204"/>
            </a:endParaRPr>
          </a:p>
          <a:p>
            <a:pPr marL="800100" lvl="1" indent="-342900">
              <a:lnSpc>
                <a:spcPct val="150000"/>
              </a:lnSpc>
              <a:spcAft>
                <a:spcPts val="600"/>
              </a:spcAft>
              <a:buClr>
                <a:srgbClr val="00B0F0"/>
              </a:buClr>
              <a:buFont typeface="Arial" panose="020B0604020202020204" pitchFamily="34" charset="0"/>
              <a:buChar char="•"/>
            </a:pPr>
            <a:r>
              <a:rPr lang="en-US">
                <a:latin typeface="Franklin Gothic Book"/>
              </a:rPr>
              <a:t>Driver's license/passport number</a:t>
            </a:r>
            <a:endParaRPr lang="en-US">
              <a:latin typeface="Calibri" panose="020F0502020204030204"/>
              <a:cs typeface="Calibri" panose="020F0502020204030204"/>
            </a:endParaRPr>
          </a:p>
          <a:p>
            <a:pPr marL="800100" lvl="1" indent="-342900">
              <a:lnSpc>
                <a:spcPct val="150000"/>
              </a:lnSpc>
              <a:spcAft>
                <a:spcPts val="600"/>
              </a:spcAft>
              <a:buClr>
                <a:srgbClr val="00B0F0"/>
              </a:buClr>
              <a:buFont typeface="Arial" panose="020B0604020202020204" pitchFamily="34" charset="0"/>
              <a:buChar char="•"/>
            </a:pPr>
            <a:r>
              <a:rPr lang="en-US">
                <a:latin typeface="Franklin Gothic Book"/>
              </a:rPr>
              <a:t>Facial recognition Your information will not be shared</a:t>
            </a:r>
            <a:endParaRPr lang="en-US" b="0" i="0" u="none" strike="noStrike" kern="1200" cap="none" spc="0" normalizeH="0" baseline="0" noProof="0">
              <a:ln>
                <a:noFill/>
              </a:ln>
              <a:solidFill>
                <a:prstClr val="black"/>
              </a:solidFill>
              <a:effectLst/>
              <a:uLnTx/>
              <a:uFillTx/>
              <a:latin typeface="Franklin Gothic Book" panose="020B0503020102020204" pitchFamily="34" charset="0"/>
            </a:endParaRPr>
          </a:p>
        </p:txBody>
      </p:sp>
      <p:sp>
        <p:nvSpPr>
          <p:cNvPr id="8" name="TextBox 7">
            <a:extLst>
              <a:ext uri="{FF2B5EF4-FFF2-40B4-BE49-F238E27FC236}">
                <a16:creationId xmlns:a16="http://schemas.microsoft.com/office/drawing/2014/main" id="{D41B490B-6B65-40E6-AB48-D03663E738D9}"/>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a:ea typeface="+mn-ea"/>
                <a:cs typeface="Calibri Light"/>
              </a:rPr>
              <a:t>National Association of Counties | www.NACo.org | May 2021 | </a:t>
            </a:r>
            <a:fld id="{24166567-CF70-4F9D-A3A7-2353F84C41B3}" type="slidenum">
              <a:rPr kumimoji="0" lang="en-US" sz="1400" b="0" i="0" u="none" strike="noStrike" kern="1200" cap="none" spc="0" normalizeH="0" baseline="0" noProof="0" smtClean="0">
                <a:ln>
                  <a:noFill/>
                </a:ln>
                <a:solidFill>
                  <a:prstClr val="black"/>
                </a:solidFill>
                <a:effectLst/>
                <a:uLnTx/>
                <a:uFillTx/>
                <a:latin typeface="Calibri Light"/>
                <a:ea typeface="+mn-ea"/>
                <a:cs typeface="Calibri Light"/>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en-US" sz="1400" b="0" i="0" u="none" strike="noStrike" kern="1200" cap="none" spc="0" normalizeH="0" baseline="0" noProof="0">
                <a:ln>
                  <a:noFill/>
                </a:ln>
                <a:solidFill>
                  <a:prstClr val="black"/>
                </a:solidFill>
                <a:effectLst/>
                <a:uLnTx/>
                <a:uFillTx/>
                <a:latin typeface="Calibri Light"/>
                <a:ea typeface="+mn-ea"/>
                <a:cs typeface="Calibri Light"/>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5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481220-DE54-4376-85FF-07ECE40D7FF4}"/>
              </a:ext>
            </a:extLst>
          </p:cNvPr>
          <p:cNvSpPr txBox="1"/>
          <p:nvPr/>
        </p:nvSpPr>
        <p:spPr>
          <a:xfrm>
            <a:off x="496956" y="654862"/>
            <a:ext cx="859043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Franklin Gothic Demi"/>
              </a:rPr>
              <a:t>ILLUSTRATION ONLY OF </a:t>
            </a:r>
            <a:r>
              <a:rPr kumimoji="0" lang="en-US" sz="1800" b="1" i="1" u="none" strike="noStrike" kern="1200" cap="none" spc="0" normalizeH="0" baseline="0" noProof="0">
                <a:ln>
                  <a:noFill/>
                </a:ln>
                <a:solidFill>
                  <a:srgbClr val="00B0F0"/>
                </a:solidFill>
                <a:effectLst/>
                <a:uLnTx/>
                <a:uFillTx/>
                <a:latin typeface="Franklin Gothic Demi"/>
              </a:rPr>
              <a:t>SAMPLE</a:t>
            </a:r>
            <a:r>
              <a:rPr kumimoji="0" lang="en-US" sz="1800" b="0" i="0" u="none" strike="noStrike" kern="1200" cap="none" spc="0" normalizeH="0" baseline="0" noProof="0">
                <a:ln>
                  <a:noFill/>
                </a:ln>
                <a:solidFill>
                  <a:srgbClr val="00B0F0"/>
                </a:solidFill>
                <a:effectLst/>
                <a:uLnTx/>
                <a:uFillTx/>
                <a:latin typeface="Franklin Gothic Demi"/>
              </a:rPr>
              <a:t> ALLOWABLE </a:t>
            </a:r>
            <a:r>
              <a:rPr kumimoji="0" lang="en-US" sz="1800" b="0" i="0" u="none" strike="noStrike" kern="1200" cap="none" spc="0" normalizeH="0" baseline="0" noProof="0">
                <a:ln>
                  <a:noFill/>
                </a:ln>
                <a:solidFill>
                  <a:srgbClr val="00B0F0"/>
                </a:solidFill>
                <a:effectLst/>
                <a:uLnTx/>
                <a:uFillTx/>
                <a:latin typeface="Franklin Gothic Demi"/>
                <a:ea typeface="Calibri" panose="020F0502020204030204" pitchFamily="34" charset="0"/>
              </a:rPr>
              <a:t>USES OF RECOVERY FUNDS,</a:t>
            </a:r>
            <a:endParaRPr lang="en-US" sz="1800" b="0" i="0" u="none" strike="noStrike" kern="1200" cap="none" spc="0" normalizeH="0" baseline="0" noProof="0">
              <a:ln>
                <a:noFill/>
              </a:ln>
              <a:solidFill>
                <a:srgbClr val="00B0F0"/>
              </a:solidFill>
              <a:effectLst/>
              <a:uLnTx/>
              <a:uFillTx/>
              <a:latin typeface="Franklin Gothic Demi"/>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highlight>
                  <a:srgbClr val="FFFF00"/>
                </a:highlight>
                <a:uLnTx/>
                <a:uFillTx/>
                <a:latin typeface="Franklin Gothic Demi"/>
              </a:rPr>
              <a:t>PER NEW U.S. TREASURY GUIDANCE</a:t>
            </a:r>
            <a:endParaRPr lang="en-US" sz="1800" b="0" i="0" u="none" strike="noStrike" kern="1200" cap="none" spc="0" normalizeH="0" baseline="0" noProof="0">
              <a:ln>
                <a:noFill/>
              </a:ln>
              <a:solidFill>
                <a:srgbClr val="00B0F0"/>
              </a:solidFill>
              <a:effectLst/>
              <a:highlight>
                <a:srgbClr val="FFFF00"/>
              </a:highlight>
              <a:uLnTx/>
              <a:uFillTx/>
              <a:latin typeface="Franklin Gothic Demi"/>
            </a:endParaRPr>
          </a:p>
        </p:txBody>
      </p:sp>
      <p:cxnSp>
        <p:nvCxnSpPr>
          <p:cNvPr id="12" name="Straight Connector 11">
            <a:extLst>
              <a:ext uri="{FF2B5EF4-FFF2-40B4-BE49-F238E27FC236}">
                <a16:creationId xmlns:a16="http://schemas.microsoft.com/office/drawing/2014/main" id="{D311B8D9-6789-4BF5-86D9-3CE2FFC114C4}"/>
              </a:ext>
            </a:extLst>
          </p:cNvPr>
          <p:cNvCxnSpPr/>
          <p:nvPr/>
        </p:nvCxnSpPr>
        <p:spPr>
          <a:xfrm>
            <a:off x="611257" y="561561"/>
            <a:ext cx="10301908"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9314AC9-9172-4676-99FF-817E5B264833}"/>
              </a:ext>
            </a:extLst>
          </p:cNvPr>
          <p:cNvPicPr>
            <a:picLocks noChangeAspect="1"/>
          </p:cNvPicPr>
          <p:nvPr/>
        </p:nvPicPr>
        <p:blipFill>
          <a:blip r:embed="rId2"/>
          <a:stretch>
            <a:fillRect/>
          </a:stretch>
        </p:blipFill>
        <p:spPr>
          <a:xfrm>
            <a:off x="0" y="1530696"/>
            <a:ext cx="12192000" cy="4273685"/>
          </a:xfrm>
          <a:prstGeom prst="rect">
            <a:avLst/>
          </a:prstGeom>
        </p:spPr>
      </p:pic>
      <p:sp>
        <p:nvSpPr>
          <p:cNvPr id="7" name="TextBox 6">
            <a:extLst>
              <a:ext uri="{FF2B5EF4-FFF2-40B4-BE49-F238E27FC236}">
                <a16:creationId xmlns:a16="http://schemas.microsoft.com/office/drawing/2014/main" id="{DEC4D7AE-1CC0-4672-8624-D103F0F5E91A}"/>
              </a:ext>
            </a:extLst>
          </p:cNvPr>
          <p:cNvSpPr txBox="1"/>
          <p:nvPr/>
        </p:nvSpPr>
        <p:spPr>
          <a:xfrm>
            <a:off x="0" y="6230032"/>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11</a:t>
            </a:fld>
            <a:r>
              <a:rPr lang="en-US" sz="1400">
                <a:latin typeface="Calibri Light"/>
                <a:cs typeface="Calibri Light"/>
              </a:rPr>
              <a:t> </a:t>
            </a:r>
            <a:endParaRPr lang="en-US"/>
          </a:p>
        </p:txBody>
      </p:sp>
    </p:spTree>
    <p:extLst>
      <p:ext uri="{BB962C8B-B14F-4D97-AF65-F5344CB8AC3E}">
        <p14:creationId xmlns:p14="http://schemas.microsoft.com/office/powerpoint/2010/main" val="10167054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43811" y="510126"/>
            <a:ext cx="619381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mj-lt"/>
              </a:rPr>
              <a:t>SUPPORT PUBLIC HEALTH RESPONSE</a:t>
            </a:r>
            <a:endParaRPr kumimoji="0" lang="en-US" sz="3200" b="0" i="0" u="none" strike="noStrike" kern="1200" cap="none" spc="0" normalizeH="0" baseline="0" noProof="0">
              <a:ln>
                <a:noFill/>
              </a:ln>
              <a:solidFill>
                <a:prstClr val="black"/>
              </a:solidFill>
              <a:effectLst/>
              <a:uLnTx/>
              <a:uFillTx/>
              <a:latin typeface="+mj-lt"/>
              <a:ea typeface="+mn-ea"/>
              <a:cs typeface="+mn-cs"/>
            </a:endParaRPr>
          </a:p>
        </p:txBody>
      </p:sp>
      <p:sp>
        <p:nvSpPr>
          <p:cNvPr id="6" name="TextBox 5">
            <a:extLst>
              <a:ext uri="{FF2B5EF4-FFF2-40B4-BE49-F238E27FC236}">
                <a16:creationId xmlns:a16="http://schemas.microsoft.com/office/drawing/2014/main" id="{5DA8FFF4-2CF5-49F0-BF95-494B07130B19}"/>
              </a:ext>
            </a:extLst>
          </p:cNvPr>
          <p:cNvSpPr txBox="1"/>
          <p:nvPr/>
        </p:nvSpPr>
        <p:spPr>
          <a:xfrm>
            <a:off x="1929999" y="1430719"/>
            <a:ext cx="2403991" cy="646331"/>
          </a:xfrm>
          <a:prstGeom prst="rect">
            <a:avLst/>
          </a:prstGeom>
          <a:noFill/>
        </p:spPr>
        <p:txBody>
          <a:bodyPr wrap="none" rtlCol="0">
            <a:spAutoFit/>
          </a:bodyPr>
          <a:lstStyle/>
          <a:p>
            <a:pPr algn="ctr"/>
            <a:r>
              <a:rPr lang="en-US">
                <a:latin typeface="Franklin Gothic Demi" panose="020B0703020102020204" pitchFamily="34" charset="0"/>
              </a:rPr>
              <a:t>COVID-19 MITIGATION</a:t>
            </a:r>
          </a:p>
          <a:p>
            <a:pPr algn="ctr"/>
            <a:r>
              <a:rPr lang="en-US">
                <a:latin typeface="Franklin Gothic Demi" panose="020B0703020102020204" pitchFamily="34" charset="0"/>
              </a:rPr>
              <a:t>&amp; CONTAINMENT</a:t>
            </a:r>
          </a:p>
        </p:txBody>
      </p:sp>
      <p:sp>
        <p:nvSpPr>
          <p:cNvPr id="8" name="TextBox 7">
            <a:extLst>
              <a:ext uri="{FF2B5EF4-FFF2-40B4-BE49-F238E27FC236}">
                <a16:creationId xmlns:a16="http://schemas.microsoft.com/office/drawing/2014/main" id="{62D27541-AFA4-4BB2-9A69-353C9368EB52}"/>
              </a:ext>
            </a:extLst>
          </p:cNvPr>
          <p:cNvSpPr txBox="1"/>
          <p:nvPr/>
        </p:nvSpPr>
        <p:spPr>
          <a:xfrm>
            <a:off x="1992899" y="2827002"/>
            <a:ext cx="2278188" cy="369332"/>
          </a:xfrm>
          <a:prstGeom prst="rect">
            <a:avLst/>
          </a:prstGeom>
          <a:noFill/>
        </p:spPr>
        <p:txBody>
          <a:bodyPr wrap="none" rtlCol="0">
            <a:spAutoFit/>
          </a:bodyPr>
          <a:lstStyle/>
          <a:p>
            <a:r>
              <a:rPr lang="en-US">
                <a:latin typeface="Franklin Gothic Demi" panose="020B0703020102020204" pitchFamily="34" charset="0"/>
              </a:rPr>
              <a:t>MEDICAL EXPENSES</a:t>
            </a:r>
          </a:p>
        </p:txBody>
      </p:sp>
      <p:sp>
        <p:nvSpPr>
          <p:cNvPr id="9" name="TextBox 8">
            <a:extLst>
              <a:ext uri="{FF2B5EF4-FFF2-40B4-BE49-F238E27FC236}">
                <a16:creationId xmlns:a16="http://schemas.microsoft.com/office/drawing/2014/main" id="{E15B93B6-8DC2-4D8F-B5A3-6A3F2ABE9B60}"/>
              </a:ext>
            </a:extLst>
          </p:cNvPr>
          <p:cNvSpPr txBox="1"/>
          <p:nvPr/>
        </p:nvSpPr>
        <p:spPr>
          <a:xfrm>
            <a:off x="1675858" y="3952635"/>
            <a:ext cx="2912272" cy="369332"/>
          </a:xfrm>
          <a:prstGeom prst="rect">
            <a:avLst/>
          </a:prstGeom>
          <a:noFill/>
        </p:spPr>
        <p:txBody>
          <a:bodyPr wrap="none" rtlCol="0">
            <a:spAutoFit/>
          </a:bodyPr>
          <a:lstStyle/>
          <a:p>
            <a:r>
              <a:rPr lang="en-US">
                <a:latin typeface="Franklin Gothic Demi" panose="020B0703020102020204" pitchFamily="34" charset="0"/>
              </a:rPr>
              <a:t>BEHAVIORAL HEALTHCARE</a:t>
            </a:r>
          </a:p>
        </p:txBody>
      </p:sp>
      <p:sp>
        <p:nvSpPr>
          <p:cNvPr id="10" name="TextBox 9">
            <a:extLst>
              <a:ext uri="{FF2B5EF4-FFF2-40B4-BE49-F238E27FC236}">
                <a16:creationId xmlns:a16="http://schemas.microsoft.com/office/drawing/2014/main" id="{15FBF088-A3CA-4BE7-ACB3-F307EAB8F388}"/>
              </a:ext>
            </a:extLst>
          </p:cNvPr>
          <p:cNvSpPr txBox="1"/>
          <p:nvPr/>
        </p:nvSpPr>
        <p:spPr>
          <a:xfrm>
            <a:off x="2193851" y="5074612"/>
            <a:ext cx="1876283" cy="646331"/>
          </a:xfrm>
          <a:prstGeom prst="rect">
            <a:avLst/>
          </a:prstGeom>
          <a:noFill/>
        </p:spPr>
        <p:txBody>
          <a:bodyPr wrap="none" rtlCol="0">
            <a:spAutoFit/>
          </a:bodyPr>
          <a:lstStyle/>
          <a:p>
            <a:r>
              <a:rPr lang="en-US">
                <a:latin typeface="Franklin Gothic Demi" panose="020B0703020102020204" pitchFamily="34" charset="0"/>
              </a:rPr>
              <a:t>PUBLIC HEALTH </a:t>
            </a:r>
          </a:p>
          <a:p>
            <a:r>
              <a:rPr lang="en-US">
                <a:latin typeface="Franklin Gothic Demi" panose="020B0703020102020204" pitchFamily="34" charset="0"/>
              </a:rPr>
              <a:t>&amp; SAFETY STAFF</a:t>
            </a:r>
          </a:p>
        </p:txBody>
      </p:sp>
      <p:sp>
        <p:nvSpPr>
          <p:cNvPr id="11" name="TextBox 10">
            <a:extLst>
              <a:ext uri="{FF2B5EF4-FFF2-40B4-BE49-F238E27FC236}">
                <a16:creationId xmlns:a16="http://schemas.microsoft.com/office/drawing/2014/main" id="{B3573554-C08D-412E-8EB8-3E2F1A1022C1}"/>
              </a:ext>
            </a:extLst>
          </p:cNvPr>
          <p:cNvSpPr txBox="1"/>
          <p:nvPr/>
        </p:nvSpPr>
        <p:spPr>
          <a:xfrm>
            <a:off x="5079444" y="1399054"/>
            <a:ext cx="5359879" cy="4708981"/>
          </a:xfrm>
          <a:prstGeom prst="rect">
            <a:avLst/>
          </a:prstGeom>
          <a:noFill/>
        </p:spPr>
        <p:txBody>
          <a:bodyPr wrap="square" rtlCol="0">
            <a:spAutoFit/>
          </a:bodyPr>
          <a:lstStyle/>
          <a:p>
            <a:pPr marL="285750" indent="-285750">
              <a:spcAft>
                <a:spcPts val="600"/>
              </a:spcAft>
              <a:buClr>
                <a:srgbClr val="00B0F0"/>
              </a:buClr>
              <a:buFont typeface="Arial" panose="020B0604020202020204" pitchFamily="34" charset="0"/>
              <a:buChar char="•"/>
            </a:pPr>
            <a:r>
              <a:rPr lang="en-US">
                <a:latin typeface="Franklin Gothic Book" panose="020B0503020102020204" pitchFamily="34" charset="0"/>
              </a:rPr>
              <a:t>A broad range of services and programming that are needed to contain COVID-19</a:t>
            </a:r>
          </a:p>
          <a:p>
            <a:pPr marL="285750" indent="-285750">
              <a:spcAft>
                <a:spcPts val="600"/>
              </a:spcAft>
              <a:buClr>
                <a:srgbClr val="00B0F0"/>
              </a:buClr>
              <a:buFont typeface="Arial" panose="020B0604020202020204" pitchFamily="34" charset="0"/>
              <a:buChar char="•"/>
            </a:pPr>
            <a:endParaRPr lang="en-US">
              <a:latin typeface="Franklin Gothic Book" panose="020B0503020102020204" pitchFamily="34" charset="0"/>
            </a:endParaRPr>
          </a:p>
          <a:p>
            <a:pPr marL="285750" indent="-285750">
              <a:spcAft>
                <a:spcPts val="600"/>
              </a:spcAft>
              <a:buClr>
                <a:srgbClr val="00B0F0"/>
              </a:buClr>
              <a:buFont typeface="Arial" panose="020B0604020202020204" pitchFamily="34" charset="0"/>
              <a:buChar char="•"/>
            </a:pPr>
            <a:r>
              <a:rPr lang="en-US">
                <a:latin typeface="Franklin Gothic Book" panose="020B0503020102020204" pitchFamily="34" charset="0"/>
              </a:rPr>
              <a:t>Provide care and services to address COVID-19 public health needs, risks presented by new variants and long-term effects of the virus</a:t>
            </a:r>
          </a:p>
          <a:p>
            <a:pPr marL="285750" indent="-285750">
              <a:spcAft>
                <a:spcPts val="600"/>
              </a:spcAft>
              <a:buClr>
                <a:srgbClr val="00B0F0"/>
              </a:buClr>
              <a:buFont typeface="Arial" panose="020B0604020202020204" pitchFamily="34" charset="0"/>
              <a:buChar char="•"/>
            </a:pPr>
            <a:endParaRPr lang="en-US">
              <a:latin typeface="Franklin Gothic Book" panose="020B0503020102020204" pitchFamily="34" charset="0"/>
            </a:endParaRPr>
          </a:p>
          <a:p>
            <a:pPr marL="285750" indent="-285750">
              <a:spcAft>
                <a:spcPts val="600"/>
              </a:spcAft>
              <a:buClr>
                <a:srgbClr val="00B0F0"/>
              </a:buClr>
              <a:buFont typeface="Arial" panose="020B0604020202020204" pitchFamily="34" charset="0"/>
              <a:buChar char="•"/>
            </a:pPr>
            <a:r>
              <a:rPr lang="en-US">
                <a:latin typeface="Franklin Gothic Book" panose="020B0503020102020204" pitchFamily="34" charset="0"/>
              </a:rPr>
              <a:t>New or enhanced state and local government services that may be needed to meet mental health, substance use and other behavioral health needs</a:t>
            </a:r>
          </a:p>
          <a:p>
            <a:pPr marL="285750" indent="-285750">
              <a:spcAft>
                <a:spcPts val="600"/>
              </a:spcAft>
              <a:buClr>
                <a:srgbClr val="00B0F0"/>
              </a:buClr>
              <a:buFont typeface="Arial" panose="020B0604020202020204" pitchFamily="34" charset="0"/>
              <a:buChar char="•"/>
            </a:pPr>
            <a:endParaRPr lang="en-US">
              <a:latin typeface="Franklin Gothic Book" panose="020B0503020102020204" pitchFamily="34" charset="0"/>
            </a:endParaRPr>
          </a:p>
          <a:p>
            <a:pPr marL="285750" indent="-285750">
              <a:spcAft>
                <a:spcPts val="600"/>
              </a:spcAft>
              <a:buClr>
                <a:srgbClr val="00B0F0"/>
              </a:buClr>
              <a:buFont typeface="Arial" panose="020B0604020202020204" pitchFamily="34" charset="0"/>
              <a:buChar char="•"/>
            </a:pPr>
            <a:r>
              <a:rPr lang="en-US">
                <a:latin typeface="Franklin Gothic Book" panose="020B0503020102020204" pitchFamily="34" charset="0"/>
              </a:rPr>
              <a:t>Responding to the public health and negative economic impacts COVID-19 and requires additional human resources</a:t>
            </a:r>
          </a:p>
        </p:txBody>
      </p:sp>
      <p:sp>
        <p:nvSpPr>
          <p:cNvPr id="12" name="TextBox 11">
            <a:extLst>
              <a:ext uri="{FF2B5EF4-FFF2-40B4-BE49-F238E27FC236}">
                <a16:creationId xmlns:a16="http://schemas.microsoft.com/office/drawing/2014/main" id="{0279929F-0984-4023-844A-FB53F9C57265}"/>
              </a:ext>
            </a:extLst>
          </p:cNvPr>
          <p:cNvSpPr txBox="1"/>
          <p:nvPr/>
        </p:nvSpPr>
        <p:spPr>
          <a:xfrm>
            <a:off x="915494" y="1415330"/>
            <a:ext cx="470000" cy="677108"/>
          </a:xfrm>
          <a:prstGeom prst="rect">
            <a:avLst/>
          </a:prstGeom>
          <a:solidFill>
            <a:srgbClr val="00B0F0"/>
          </a:solidFill>
        </p:spPr>
        <p:txBody>
          <a:bodyPr wrap="none" rtlCol="0">
            <a:spAutoFit/>
          </a:bodyPr>
          <a:lstStyle/>
          <a:p>
            <a:pPr algn="ctr"/>
            <a:r>
              <a:rPr lang="en-US" sz="3800">
                <a:solidFill>
                  <a:schemeClr val="bg1"/>
                </a:solidFill>
                <a:latin typeface="Franklin Gothic Heavy" panose="020B0903020102020204" pitchFamily="34" charset="0"/>
              </a:rPr>
              <a:t>1</a:t>
            </a:r>
          </a:p>
        </p:txBody>
      </p:sp>
      <p:sp>
        <p:nvSpPr>
          <p:cNvPr id="13" name="TextBox 12">
            <a:extLst>
              <a:ext uri="{FF2B5EF4-FFF2-40B4-BE49-F238E27FC236}">
                <a16:creationId xmlns:a16="http://schemas.microsoft.com/office/drawing/2014/main" id="{68824215-04B1-4558-A9EE-21C91345A734}"/>
              </a:ext>
            </a:extLst>
          </p:cNvPr>
          <p:cNvSpPr txBox="1"/>
          <p:nvPr/>
        </p:nvSpPr>
        <p:spPr>
          <a:xfrm>
            <a:off x="915494" y="2673114"/>
            <a:ext cx="470000" cy="677108"/>
          </a:xfrm>
          <a:prstGeom prst="rect">
            <a:avLst/>
          </a:prstGeom>
          <a:solidFill>
            <a:srgbClr val="00B0F0"/>
          </a:solidFill>
        </p:spPr>
        <p:txBody>
          <a:bodyPr wrap="none" rtlCol="0">
            <a:spAutoFit/>
          </a:bodyPr>
          <a:lstStyle/>
          <a:p>
            <a:pPr algn="ctr"/>
            <a:r>
              <a:rPr lang="en-US" sz="3800">
                <a:solidFill>
                  <a:schemeClr val="bg1"/>
                </a:solidFill>
                <a:latin typeface="Franklin Gothic Heavy" panose="020B0903020102020204" pitchFamily="34" charset="0"/>
              </a:rPr>
              <a:t>2</a:t>
            </a:r>
          </a:p>
        </p:txBody>
      </p:sp>
      <p:sp>
        <p:nvSpPr>
          <p:cNvPr id="14" name="TextBox 13">
            <a:extLst>
              <a:ext uri="{FF2B5EF4-FFF2-40B4-BE49-F238E27FC236}">
                <a16:creationId xmlns:a16="http://schemas.microsoft.com/office/drawing/2014/main" id="{E4EF8BF0-B108-4261-B612-6611337CF437}"/>
              </a:ext>
            </a:extLst>
          </p:cNvPr>
          <p:cNvSpPr txBox="1"/>
          <p:nvPr/>
        </p:nvSpPr>
        <p:spPr>
          <a:xfrm>
            <a:off x="915494" y="3798747"/>
            <a:ext cx="470000" cy="677108"/>
          </a:xfrm>
          <a:prstGeom prst="rect">
            <a:avLst/>
          </a:prstGeom>
          <a:solidFill>
            <a:srgbClr val="00B0F0"/>
          </a:solidFill>
        </p:spPr>
        <p:txBody>
          <a:bodyPr wrap="none" rtlCol="0">
            <a:spAutoFit/>
          </a:bodyPr>
          <a:lstStyle/>
          <a:p>
            <a:pPr algn="ctr"/>
            <a:r>
              <a:rPr lang="en-US" sz="3800">
                <a:solidFill>
                  <a:schemeClr val="bg1"/>
                </a:solidFill>
                <a:latin typeface="Franklin Gothic Heavy" panose="020B0903020102020204" pitchFamily="34" charset="0"/>
              </a:rPr>
              <a:t>3</a:t>
            </a:r>
          </a:p>
        </p:txBody>
      </p:sp>
      <p:sp>
        <p:nvSpPr>
          <p:cNvPr id="15" name="TextBox 14">
            <a:extLst>
              <a:ext uri="{FF2B5EF4-FFF2-40B4-BE49-F238E27FC236}">
                <a16:creationId xmlns:a16="http://schemas.microsoft.com/office/drawing/2014/main" id="{F939D08B-DC7A-40A6-82A6-32900244F49F}"/>
              </a:ext>
            </a:extLst>
          </p:cNvPr>
          <p:cNvSpPr txBox="1"/>
          <p:nvPr/>
        </p:nvSpPr>
        <p:spPr>
          <a:xfrm>
            <a:off x="915494" y="5059223"/>
            <a:ext cx="470000" cy="677108"/>
          </a:xfrm>
          <a:prstGeom prst="rect">
            <a:avLst/>
          </a:prstGeom>
          <a:solidFill>
            <a:srgbClr val="00B0F0"/>
          </a:solidFill>
        </p:spPr>
        <p:txBody>
          <a:bodyPr wrap="none" rtlCol="0">
            <a:spAutoFit/>
          </a:bodyPr>
          <a:lstStyle/>
          <a:p>
            <a:pPr algn="ctr"/>
            <a:r>
              <a:rPr lang="en-US" sz="3800">
                <a:solidFill>
                  <a:schemeClr val="bg1"/>
                </a:solidFill>
                <a:latin typeface="Franklin Gothic Heavy" panose="020B0903020102020204" pitchFamily="34" charset="0"/>
              </a:rPr>
              <a:t>4</a:t>
            </a:r>
          </a:p>
        </p:txBody>
      </p:sp>
      <p:sp>
        <p:nvSpPr>
          <p:cNvPr id="16" name="TextBox 15">
            <a:extLst>
              <a:ext uri="{FF2B5EF4-FFF2-40B4-BE49-F238E27FC236}">
                <a16:creationId xmlns:a16="http://schemas.microsoft.com/office/drawing/2014/main" id="{CB8ECC5B-3264-4467-90DB-D396C14D4C66}"/>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12</a:t>
            </a:fld>
            <a:r>
              <a:rPr lang="en-US" sz="1400">
                <a:latin typeface="Calibri Light"/>
                <a:cs typeface="Calibri Light"/>
              </a:rPr>
              <a:t> </a:t>
            </a:r>
            <a:endParaRPr lang="en-US"/>
          </a:p>
        </p:txBody>
      </p:sp>
    </p:spTree>
    <p:extLst>
      <p:ext uri="{BB962C8B-B14F-4D97-AF65-F5344CB8AC3E}">
        <p14:creationId xmlns:p14="http://schemas.microsoft.com/office/powerpoint/2010/main" val="99165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1068268" y="896711"/>
            <a:ext cx="69552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mj-lt"/>
              </a:rPr>
              <a:t>ADDRESS NEGATIVE ECONOMIC IMPACTS</a:t>
            </a:r>
            <a:endParaRPr kumimoji="0" lang="en-US" sz="3200" b="0" i="0" u="none" strike="noStrike" kern="1200" cap="none" spc="0" normalizeH="0" baseline="0" noProof="0">
              <a:ln>
                <a:noFill/>
              </a:ln>
              <a:solidFill>
                <a:prstClr val="black"/>
              </a:solidFill>
              <a:effectLst/>
              <a:uLnTx/>
              <a:uFillTx/>
              <a:latin typeface="+mj-lt"/>
              <a:ea typeface="+mn-ea"/>
              <a:cs typeface="+mn-cs"/>
            </a:endParaRPr>
          </a:p>
        </p:txBody>
      </p:sp>
      <p:sp>
        <p:nvSpPr>
          <p:cNvPr id="6" name="TextBox 5">
            <a:extLst>
              <a:ext uri="{FF2B5EF4-FFF2-40B4-BE49-F238E27FC236}">
                <a16:creationId xmlns:a16="http://schemas.microsoft.com/office/drawing/2014/main" id="{5DA8FFF4-2CF5-49F0-BF95-494B07130B19}"/>
              </a:ext>
            </a:extLst>
          </p:cNvPr>
          <p:cNvSpPr txBox="1"/>
          <p:nvPr/>
        </p:nvSpPr>
        <p:spPr>
          <a:xfrm>
            <a:off x="2149171" y="1975296"/>
            <a:ext cx="250337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WORKERS &amp; FAMILIES</a:t>
            </a:r>
          </a:p>
        </p:txBody>
      </p:sp>
      <p:sp>
        <p:nvSpPr>
          <p:cNvPr id="8" name="TextBox 7">
            <a:extLst>
              <a:ext uri="{FF2B5EF4-FFF2-40B4-BE49-F238E27FC236}">
                <a16:creationId xmlns:a16="http://schemas.microsoft.com/office/drawing/2014/main" id="{62D27541-AFA4-4BB2-9A69-353C9368EB52}"/>
              </a:ext>
            </a:extLst>
          </p:cNvPr>
          <p:cNvSpPr txBox="1"/>
          <p:nvPr/>
        </p:nvSpPr>
        <p:spPr>
          <a:xfrm>
            <a:off x="2403436" y="3141255"/>
            <a:ext cx="200086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SMALL BUSINESS</a:t>
            </a:r>
          </a:p>
        </p:txBody>
      </p:sp>
      <p:sp>
        <p:nvSpPr>
          <p:cNvPr id="9" name="TextBox 8">
            <a:extLst>
              <a:ext uri="{FF2B5EF4-FFF2-40B4-BE49-F238E27FC236}">
                <a16:creationId xmlns:a16="http://schemas.microsoft.com/office/drawing/2014/main" id="{E15B93B6-8DC2-4D8F-B5A3-6A3F2ABE9B60}"/>
              </a:ext>
            </a:extLst>
          </p:cNvPr>
          <p:cNvSpPr txBox="1"/>
          <p:nvPr/>
        </p:nvSpPr>
        <p:spPr>
          <a:xfrm>
            <a:off x="2489032" y="4368179"/>
            <a:ext cx="183255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Demi" panose="020B0703020102020204" pitchFamily="34" charset="0"/>
              </a:rPr>
              <a:t>PUBLIC SECTOR</a:t>
            </a:r>
            <a:endPar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endParaRPr>
          </a:p>
        </p:txBody>
      </p:sp>
      <p:sp>
        <p:nvSpPr>
          <p:cNvPr id="10" name="TextBox 9">
            <a:extLst>
              <a:ext uri="{FF2B5EF4-FFF2-40B4-BE49-F238E27FC236}">
                <a16:creationId xmlns:a16="http://schemas.microsoft.com/office/drawing/2014/main" id="{15FBF088-A3CA-4BE7-ACB3-F307EAB8F388}"/>
              </a:ext>
            </a:extLst>
          </p:cNvPr>
          <p:cNvSpPr txBox="1"/>
          <p:nvPr/>
        </p:nvSpPr>
        <p:spPr>
          <a:xfrm>
            <a:off x="2688028" y="5469296"/>
            <a:ext cx="143456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IMPACTED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Demi" panose="020B0703020102020204" pitchFamily="34" charset="0"/>
              </a:rPr>
              <a:t>INDUSTRIES</a:t>
            </a:r>
            <a:endPar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endParaRPr>
          </a:p>
        </p:txBody>
      </p:sp>
      <p:sp>
        <p:nvSpPr>
          <p:cNvPr id="11" name="TextBox 10">
            <a:extLst>
              <a:ext uri="{FF2B5EF4-FFF2-40B4-BE49-F238E27FC236}">
                <a16:creationId xmlns:a16="http://schemas.microsoft.com/office/drawing/2014/main" id="{B3573554-C08D-412E-8EB8-3E2F1A1022C1}"/>
              </a:ext>
            </a:extLst>
          </p:cNvPr>
          <p:cNvSpPr txBox="1"/>
          <p:nvPr/>
        </p:nvSpPr>
        <p:spPr>
          <a:xfrm>
            <a:off x="5347525" y="1759683"/>
            <a:ext cx="679248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Assistance to unemployed workers and job training</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lang="en-US" sz="1600">
                <a:solidFill>
                  <a:prstClr val="black"/>
                </a:solidFill>
                <a:latin typeface="Franklin Gothic Book" panose="020B0503020102020204" pitchFamily="34" charset="0"/>
              </a:rPr>
              <a:t>Food, housing, cash and other assistance to households (proportionate)</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Survivor’s </a:t>
            </a:r>
            <a:r>
              <a:rPr lang="en-US" sz="1600">
                <a:solidFill>
                  <a:prstClr val="black"/>
                </a:solidFill>
                <a:latin typeface="Franklin Gothic Book" panose="020B0503020102020204" pitchFamily="34" charset="0"/>
              </a:rPr>
              <a:t>benefits for family members of COVID-19 victims</a:t>
            </a:r>
          </a:p>
        </p:txBody>
      </p:sp>
      <p:sp>
        <p:nvSpPr>
          <p:cNvPr id="12" name="TextBox 11">
            <a:extLst>
              <a:ext uri="{FF2B5EF4-FFF2-40B4-BE49-F238E27FC236}">
                <a16:creationId xmlns:a16="http://schemas.microsoft.com/office/drawing/2014/main" id="{0279929F-0984-4023-844A-FB53F9C57265}"/>
              </a:ext>
            </a:extLst>
          </p:cNvPr>
          <p:cNvSpPr txBox="1"/>
          <p:nvPr/>
        </p:nvSpPr>
        <p:spPr>
          <a:xfrm>
            <a:off x="1142812" y="1821408"/>
            <a:ext cx="470000" cy="677108"/>
          </a:xfrm>
          <a:prstGeom prst="rect">
            <a:avLst/>
          </a:prstGeom>
          <a:solidFill>
            <a:srgbClr val="00B0F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1</a:t>
            </a:r>
          </a:p>
        </p:txBody>
      </p:sp>
      <p:sp>
        <p:nvSpPr>
          <p:cNvPr id="13" name="TextBox 12">
            <a:extLst>
              <a:ext uri="{FF2B5EF4-FFF2-40B4-BE49-F238E27FC236}">
                <a16:creationId xmlns:a16="http://schemas.microsoft.com/office/drawing/2014/main" id="{68824215-04B1-4558-A9EE-21C91345A734}"/>
              </a:ext>
            </a:extLst>
          </p:cNvPr>
          <p:cNvSpPr txBox="1"/>
          <p:nvPr/>
        </p:nvSpPr>
        <p:spPr>
          <a:xfrm>
            <a:off x="1145823" y="2990375"/>
            <a:ext cx="470000" cy="677108"/>
          </a:xfrm>
          <a:prstGeom prst="rect">
            <a:avLst/>
          </a:prstGeom>
          <a:solidFill>
            <a:srgbClr val="00B0F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2</a:t>
            </a:r>
          </a:p>
        </p:txBody>
      </p:sp>
      <p:sp>
        <p:nvSpPr>
          <p:cNvPr id="14" name="TextBox 13">
            <a:extLst>
              <a:ext uri="{FF2B5EF4-FFF2-40B4-BE49-F238E27FC236}">
                <a16:creationId xmlns:a16="http://schemas.microsoft.com/office/drawing/2014/main" id="{E4EF8BF0-B108-4261-B612-6611337CF437}"/>
              </a:ext>
            </a:extLst>
          </p:cNvPr>
          <p:cNvSpPr txBox="1"/>
          <p:nvPr/>
        </p:nvSpPr>
        <p:spPr>
          <a:xfrm>
            <a:off x="1142812" y="4209603"/>
            <a:ext cx="470000" cy="677108"/>
          </a:xfrm>
          <a:prstGeom prst="rect">
            <a:avLst/>
          </a:prstGeom>
          <a:solidFill>
            <a:srgbClr val="00B0F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3</a:t>
            </a:r>
          </a:p>
        </p:txBody>
      </p:sp>
      <p:sp>
        <p:nvSpPr>
          <p:cNvPr id="15" name="TextBox 14">
            <a:extLst>
              <a:ext uri="{FF2B5EF4-FFF2-40B4-BE49-F238E27FC236}">
                <a16:creationId xmlns:a16="http://schemas.microsoft.com/office/drawing/2014/main" id="{F939D08B-DC7A-40A6-82A6-32900244F49F}"/>
              </a:ext>
            </a:extLst>
          </p:cNvPr>
          <p:cNvSpPr txBox="1"/>
          <p:nvPr/>
        </p:nvSpPr>
        <p:spPr>
          <a:xfrm>
            <a:off x="1142812" y="5453908"/>
            <a:ext cx="470000" cy="677108"/>
          </a:xfrm>
          <a:prstGeom prst="rect">
            <a:avLst/>
          </a:prstGeom>
          <a:solidFill>
            <a:srgbClr val="00B0F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4</a:t>
            </a:r>
          </a:p>
        </p:txBody>
      </p:sp>
      <p:sp>
        <p:nvSpPr>
          <p:cNvPr id="2" name="TextBox 1">
            <a:extLst>
              <a:ext uri="{FF2B5EF4-FFF2-40B4-BE49-F238E27FC236}">
                <a16:creationId xmlns:a16="http://schemas.microsoft.com/office/drawing/2014/main" id="{BC3875B6-CBF1-4EF0-BEE5-C069DB2DD3B4}"/>
              </a:ext>
            </a:extLst>
          </p:cNvPr>
          <p:cNvSpPr txBox="1"/>
          <p:nvPr/>
        </p:nvSpPr>
        <p:spPr>
          <a:xfrm>
            <a:off x="5347525" y="2878121"/>
            <a:ext cx="5086603" cy="1077218"/>
          </a:xfrm>
          <a:prstGeom prst="rect">
            <a:avLst/>
          </a:prstGeom>
          <a:noFill/>
        </p:spPr>
        <p:txBody>
          <a:bodyPr wrap="square" rtlCol="0">
            <a:spAutoFit/>
          </a:bodyPr>
          <a:lstStyle/>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Loans and grants to mitigate financial hardship</a:t>
            </a:r>
          </a:p>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Loans, grants and in-kind assistance to implement COVID-19 prevention or mitigation tactics</a:t>
            </a:r>
          </a:p>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Technical assistance</a:t>
            </a:r>
          </a:p>
        </p:txBody>
      </p:sp>
      <p:sp>
        <p:nvSpPr>
          <p:cNvPr id="16" name="TextBox 15">
            <a:extLst>
              <a:ext uri="{FF2B5EF4-FFF2-40B4-BE49-F238E27FC236}">
                <a16:creationId xmlns:a16="http://schemas.microsoft.com/office/drawing/2014/main" id="{ECC17FC8-20A2-4F35-8E8B-4D81387165B0}"/>
              </a:ext>
            </a:extLst>
          </p:cNvPr>
          <p:cNvSpPr txBox="1"/>
          <p:nvPr/>
        </p:nvSpPr>
        <p:spPr>
          <a:xfrm>
            <a:off x="5352239" y="4143631"/>
            <a:ext cx="5696949" cy="830997"/>
          </a:xfrm>
          <a:prstGeom prst="rect">
            <a:avLst/>
          </a:prstGeom>
          <a:noFill/>
        </p:spPr>
        <p:txBody>
          <a:bodyPr wrap="square" rtlCol="0">
            <a:spAutoFit/>
          </a:bodyPr>
          <a:lstStyle/>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Rehire staff</a:t>
            </a:r>
          </a:p>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Replenish state unemployment insurance funds</a:t>
            </a:r>
          </a:p>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Administer economic relief programs</a:t>
            </a:r>
          </a:p>
        </p:txBody>
      </p:sp>
      <p:sp>
        <p:nvSpPr>
          <p:cNvPr id="17" name="TextBox 16">
            <a:extLst>
              <a:ext uri="{FF2B5EF4-FFF2-40B4-BE49-F238E27FC236}">
                <a16:creationId xmlns:a16="http://schemas.microsoft.com/office/drawing/2014/main" id="{2E02195A-2C1C-4E1E-A332-AC6525A2B130}"/>
              </a:ext>
            </a:extLst>
          </p:cNvPr>
          <p:cNvSpPr txBox="1"/>
          <p:nvPr/>
        </p:nvSpPr>
        <p:spPr>
          <a:xfrm>
            <a:off x="5352239" y="5515462"/>
            <a:ext cx="5696949" cy="584775"/>
          </a:xfrm>
          <a:prstGeom prst="rect">
            <a:avLst/>
          </a:prstGeom>
          <a:noFill/>
        </p:spPr>
        <p:txBody>
          <a:bodyPr wrap="square" rtlCol="0">
            <a:spAutoFit/>
          </a:bodyPr>
          <a:lstStyle/>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Tourism, travel and hospitality</a:t>
            </a:r>
          </a:p>
          <a:p>
            <a:pPr marL="285750" lvl="0" indent="-285750">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Other similarly affected sectors</a:t>
            </a:r>
          </a:p>
        </p:txBody>
      </p:sp>
      <p:sp>
        <p:nvSpPr>
          <p:cNvPr id="18" name="TextBox 17">
            <a:extLst>
              <a:ext uri="{FF2B5EF4-FFF2-40B4-BE49-F238E27FC236}">
                <a16:creationId xmlns:a16="http://schemas.microsoft.com/office/drawing/2014/main" id="{9F4D532D-F2AD-42FB-B4AB-896C12CB4D10}"/>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13</a:t>
            </a:fld>
            <a:r>
              <a:rPr lang="en-US" sz="1400">
                <a:latin typeface="Calibri Light"/>
                <a:cs typeface="Calibri Light"/>
              </a:rPr>
              <a:t> </a:t>
            </a:r>
            <a:endParaRPr lang="en-US"/>
          </a:p>
        </p:txBody>
      </p:sp>
    </p:spTree>
    <p:extLst>
      <p:ext uri="{BB962C8B-B14F-4D97-AF65-F5344CB8AC3E}">
        <p14:creationId xmlns:p14="http://schemas.microsoft.com/office/powerpoint/2010/main" val="222761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957502" y="809885"/>
            <a:ext cx="628152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PROVIDE EQUITY-FOCUSED SERVICES</a:t>
            </a:r>
          </a:p>
        </p:txBody>
      </p:sp>
      <p:sp>
        <p:nvSpPr>
          <p:cNvPr id="6" name="TextBox 5">
            <a:extLst>
              <a:ext uri="{FF2B5EF4-FFF2-40B4-BE49-F238E27FC236}">
                <a16:creationId xmlns:a16="http://schemas.microsoft.com/office/drawing/2014/main" id="{5DA8FFF4-2CF5-49F0-BF95-494B07130B19}"/>
              </a:ext>
            </a:extLst>
          </p:cNvPr>
          <p:cNvSpPr txBox="1"/>
          <p:nvPr/>
        </p:nvSpPr>
        <p:spPr>
          <a:xfrm>
            <a:off x="2074008" y="1699180"/>
            <a:ext cx="238430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ADDRESSING HEALTH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Demi" panose="020B0703020102020204" pitchFamily="34" charset="0"/>
              </a:rPr>
              <a:t>DISPARITIES</a:t>
            </a:r>
            <a:endPar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endParaRPr>
          </a:p>
        </p:txBody>
      </p:sp>
      <p:sp>
        <p:nvSpPr>
          <p:cNvPr id="8" name="TextBox 7">
            <a:extLst>
              <a:ext uri="{FF2B5EF4-FFF2-40B4-BE49-F238E27FC236}">
                <a16:creationId xmlns:a16="http://schemas.microsoft.com/office/drawing/2014/main" id="{62D27541-AFA4-4BB2-9A69-353C9368EB52}"/>
              </a:ext>
            </a:extLst>
          </p:cNvPr>
          <p:cNvSpPr txBox="1"/>
          <p:nvPr/>
        </p:nvSpPr>
        <p:spPr>
          <a:xfrm>
            <a:off x="2259249" y="2969404"/>
            <a:ext cx="200728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Demi" panose="020B0703020102020204" pitchFamily="34" charset="0"/>
              </a:rPr>
              <a:t>HOUSING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Demi" panose="020B0703020102020204" pitchFamily="34" charset="0"/>
              </a:rPr>
              <a:t>NEIGHBORHOODS</a:t>
            </a:r>
            <a:endPar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endParaRPr>
          </a:p>
        </p:txBody>
      </p:sp>
      <p:sp>
        <p:nvSpPr>
          <p:cNvPr id="9" name="TextBox 8">
            <a:extLst>
              <a:ext uri="{FF2B5EF4-FFF2-40B4-BE49-F238E27FC236}">
                <a16:creationId xmlns:a16="http://schemas.microsoft.com/office/drawing/2014/main" id="{E15B93B6-8DC2-4D8F-B5A3-6A3F2ABE9B60}"/>
              </a:ext>
            </a:extLst>
          </p:cNvPr>
          <p:cNvSpPr txBox="1"/>
          <p:nvPr/>
        </p:nvSpPr>
        <p:spPr>
          <a:xfrm>
            <a:off x="2414384" y="4141977"/>
            <a:ext cx="162044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EDUCATIONAL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Demi" panose="020B0703020102020204" pitchFamily="34" charset="0"/>
              </a:rPr>
              <a:t>DISPARITIES</a:t>
            </a:r>
            <a:endPar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endParaRPr>
          </a:p>
        </p:txBody>
      </p:sp>
      <p:sp>
        <p:nvSpPr>
          <p:cNvPr id="10" name="TextBox 9">
            <a:extLst>
              <a:ext uri="{FF2B5EF4-FFF2-40B4-BE49-F238E27FC236}">
                <a16:creationId xmlns:a16="http://schemas.microsoft.com/office/drawing/2014/main" id="{15FBF088-A3CA-4BE7-ACB3-F307EAB8F388}"/>
              </a:ext>
            </a:extLst>
          </p:cNvPr>
          <p:cNvSpPr txBox="1"/>
          <p:nvPr/>
        </p:nvSpPr>
        <p:spPr>
          <a:xfrm>
            <a:off x="2012422" y="5228077"/>
            <a:ext cx="242438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PROMOTING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HEALTHY CHILDHOOD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ENVIRONMENTS</a:t>
            </a:r>
          </a:p>
        </p:txBody>
      </p:sp>
      <p:sp>
        <p:nvSpPr>
          <p:cNvPr id="11" name="TextBox 10">
            <a:extLst>
              <a:ext uri="{FF2B5EF4-FFF2-40B4-BE49-F238E27FC236}">
                <a16:creationId xmlns:a16="http://schemas.microsoft.com/office/drawing/2014/main" id="{B3573554-C08D-412E-8EB8-3E2F1A1022C1}"/>
              </a:ext>
            </a:extLst>
          </p:cNvPr>
          <p:cNvSpPr txBox="1"/>
          <p:nvPr/>
        </p:nvSpPr>
        <p:spPr>
          <a:xfrm>
            <a:off x="5382695" y="1606848"/>
            <a:ext cx="5706374"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Community health workers and public benefits navigators</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lang="en-US" sz="1600">
                <a:solidFill>
                  <a:prstClr val="black"/>
                </a:solidFill>
                <a:latin typeface="Franklin Gothic Book" panose="020B0503020102020204" pitchFamily="34" charset="0"/>
              </a:rPr>
              <a:t>Remediation of lead paint and other lead hazards</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Community violence intervention</a:t>
            </a:r>
            <a:r>
              <a:rPr lang="en-US" sz="1600">
                <a:solidFill>
                  <a:prstClr val="black"/>
                </a:solidFill>
                <a:latin typeface="Franklin Gothic Book" panose="020B0503020102020204" pitchFamily="34" charset="0"/>
              </a:rPr>
              <a:t> programs</a:t>
            </a:r>
            <a:endPar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2" name="TextBox 11">
            <a:extLst>
              <a:ext uri="{FF2B5EF4-FFF2-40B4-BE49-F238E27FC236}">
                <a16:creationId xmlns:a16="http://schemas.microsoft.com/office/drawing/2014/main" id="{0279929F-0984-4023-844A-FB53F9C57265}"/>
              </a:ext>
            </a:extLst>
          </p:cNvPr>
          <p:cNvSpPr txBox="1"/>
          <p:nvPr/>
        </p:nvSpPr>
        <p:spPr>
          <a:xfrm>
            <a:off x="1008115" y="1637626"/>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1</a:t>
            </a:r>
          </a:p>
        </p:txBody>
      </p:sp>
      <p:sp>
        <p:nvSpPr>
          <p:cNvPr id="13" name="TextBox 12">
            <a:extLst>
              <a:ext uri="{FF2B5EF4-FFF2-40B4-BE49-F238E27FC236}">
                <a16:creationId xmlns:a16="http://schemas.microsoft.com/office/drawing/2014/main" id="{68824215-04B1-4558-A9EE-21C91345A734}"/>
              </a:ext>
            </a:extLst>
          </p:cNvPr>
          <p:cNvSpPr txBox="1"/>
          <p:nvPr/>
        </p:nvSpPr>
        <p:spPr>
          <a:xfrm>
            <a:off x="1008115" y="2872086"/>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2</a:t>
            </a:r>
          </a:p>
        </p:txBody>
      </p:sp>
      <p:sp>
        <p:nvSpPr>
          <p:cNvPr id="14" name="TextBox 13">
            <a:extLst>
              <a:ext uri="{FF2B5EF4-FFF2-40B4-BE49-F238E27FC236}">
                <a16:creationId xmlns:a16="http://schemas.microsoft.com/office/drawing/2014/main" id="{E4EF8BF0-B108-4261-B612-6611337CF437}"/>
              </a:ext>
            </a:extLst>
          </p:cNvPr>
          <p:cNvSpPr txBox="1"/>
          <p:nvPr/>
        </p:nvSpPr>
        <p:spPr>
          <a:xfrm>
            <a:off x="1008115" y="4058847"/>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3</a:t>
            </a:r>
          </a:p>
        </p:txBody>
      </p:sp>
      <p:sp>
        <p:nvSpPr>
          <p:cNvPr id="15" name="TextBox 14">
            <a:extLst>
              <a:ext uri="{FF2B5EF4-FFF2-40B4-BE49-F238E27FC236}">
                <a16:creationId xmlns:a16="http://schemas.microsoft.com/office/drawing/2014/main" id="{F939D08B-DC7A-40A6-82A6-32900244F49F}"/>
              </a:ext>
            </a:extLst>
          </p:cNvPr>
          <p:cNvSpPr txBox="1"/>
          <p:nvPr/>
        </p:nvSpPr>
        <p:spPr>
          <a:xfrm>
            <a:off x="1008115" y="5230617"/>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4</a:t>
            </a:r>
          </a:p>
        </p:txBody>
      </p:sp>
      <p:sp>
        <p:nvSpPr>
          <p:cNvPr id="2" name="TextBox 1">
            <a:extLst>
              <a:ext uri="{FF2B5EF4-FFF2-40B4-BE49-F238E27FC236}">
                <a16:creationId xmlns:a16="http://schemas.microsoft.com/office/drawing/2014/main" id="{BC3875B6-CBF1-4EF0-BEE5-C069DB2DD3B4}"/>
              </a:ext>
            </a:extLst>
          </p:cNvPr>
          <p:cNvSpPr txBox="1"/>
          <p:nvPr/>
        </p:nvSpPr>
        <p:spPr>
          <a:xfrm>
            <a:off x="5382695" y="2820615"/>
            <a:ext cx="6295783"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Services to support individuals experiencing homelessness</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lang="en-US" sz="1600">
                <a:solidFill>
                  <a:prstClr val="black"/>
                </a:solidFill>
                <a:latin typeface="Franklin Gothic Book" panose="020B0503020102020204" pitchFamily="34" charset="0"/>
              </a:rPr>
              <a:t>Affordable housing development</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Housing vouchers, residential counseling, navigation assistance</a:t>
            </a:r>
          </a:p>
        </p:txBody>
      </p:sp>
      <p:sp>
        <p:nvSpPr>
          <p:cNvPr id="16" name="TextBox 15">
            <a:extLst>
              <a:ext uri="{FF2B5EF4-FFF2-40B4-BE49-F238E27FC236}">
                <a16:creationId xmlns:a16="http://schemas.microsoft.com/office/drawing/2014/main" id="{ECC17FC8-20A2-4F35-8E8B-4D81387165B0}"/>
              </a:ext>
            </a:extLst>
          </p:cNvPr>
          <p:cNvSpPr txBox="1"/>
          <p:nvPr/>
        </p:nvSpPr>
        <p:spPr>
          <a:xfrm>
            <a:off x="5392120" y="4012955"/>
            <a:ext cx="5696949"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New or expanded early learning services</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lang="en-US" sz="1600">
                <a:solidFill>
                  <a:prstClr val="black"/>
                </a:solidFill>
                <a:latin typeface="Franklin Gothic Book" panose="020B0503020102020204" pitchFamily="34" charset="0"/>
              </a:rPr>
              <a:t>Expanded resources for high-poverty school districts</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Educational services like tutoring and afterschool programs</a:t>
            </a:r>
          </a:p>
        </p:txBody>
      </p:sp>
      <p:sp>
        <p:nvSpPr>
          <p:cNvPr id="17" name="TextBox 16">
            <a:extLst>
              <a:ext uri="{FF2B5EF4-FFF2-40B4-BE49-F238E27FC236}">
                <a16:creationId xmlns:a16="http://schemas.microsoft.com/office/drawing/2014/main" id="{2E02195A-2C1C-4E1E-A332-AC6525A2B130}"/>
              </a:ext>
            </a:extLst>
          </p:cNvPr>
          <p:cNvSpPr txBox="1"/>
          <p:nvPr/>
        </p:nvSpPr>
        <p:spPr>
          <a:xfrm>
            <a:off x="5392120" y="5228077"/>
            <a:ext cx="5696949"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New and expanded high quality childcare</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lang="en-US" sz="1600">
                <a:solidFill>
                  <a:prstClr val="black"/>
                </a:solidFill>
                <a:latin typeface="Franklin Gothic Book" panose="020B0503020102020204" pitchFamily="34" charset="0"/>
              </a:rPr>
              <a:t>Home visiting programs for families with young children</a:t>
            </a:r>
          </a:p>
          <a:p>
            <a:pPr marL="285750" marR="0" lvl="0" indent="-285750"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Services for child welfare-involved families and foster youth</a:t>
            </a:r>
          </a:p>
        </p:txBody>
      </p:sp>
      <p:sp>
        <p:nvSpPr>
          <p:cNvPr id="18" name="TextBox 17">
            <a:extLst>
              <a:ext uri="{FF2B5EF4-FFF2-40B4-BE49-F238E27FC236}">
                <a16:creationId xmlns:a16="http://schemas.microsoft.com/office/drawing/2014/main" id="{CB724288-F473-439A-A02D-8E11FB984429}"/>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14</a:t>
            </a:fld>
            <a:r>
              <a:rPr lang="en-US" sz="1400">
                <a:latin typeface="Calibri Light"/>
                <a:cs typeface="Calibri Light"/>
              </a:rPr>
              <a:t> </a:t>
            </a:r>
            <a:endParaRPr lang="en-US"/>
          </a:p>
        </p:txBody>
      </p:sp>
    </p:spTree>
    <p:extLst>
      <p:ext uri="{BB962C8B-B14F-4D97-AF65-F5344CB8AC3E}">
        <p14:creationId xmlns:p14="http://schemas.microsoft.com/office/powerpoint/2010/main" val="386812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1056893" y="700336"/>
            <a:ext cx="42006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REPLACE LOST REVENUE</a:t>
            </a:r>
          </a:p>
        </p:txBody>
      </p:sp>
      <p:sp>
        <p:nvSpPr>
          <p:cNvPr id="18" name="Rectangle 17">
            <a:extLst>
              <a:ext uri="{FF2B5EF4-FFF2-40B4-BE49-F238E27FC236}">
                <a16:creationId xmlns:a16="http://schemas.microsoft.com/office/drawing/2014/main" id="{A8CEFDF9-40A6-4CDE-95FA-9A5E3DBC1785}"/>
              </a:ext>
            </a:extLst>
          </p:cNvPr>
          <p:cNvSpPr/>
          <p:nvPr/>
        </p:nvSpPr>
        <p:spPr>
          <a:xfrm>
            <a:off x="1056893" y="1348811"/>
            <a:ext cx="701368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Book" panose="020B0503020102020204" pitchFamily="34" charset="0"/>
              </a:rPr>
              <a:t>Recovery Funds may be used to provide </a:t>
            </a:r>
            <a:r>
              <a:rPr lang="en-US">
                <a:solidFill>
                  <a:prstClr val="black"/>
                </a:solidFill>
                <a:latin typeface="Franklin Gothic Demi" panose="020B0703020102020204" pitchFamily="34" charset="0"/>
              </a:rPr>
              <a:t>government services </a:t>
            </a:r>
            <a:r>
              <a:rPr lang="en-US" b="1">
                <a:solidFill>
                  <a:prstClr val="black"/>
                </a:solidFill>
                <a:latin typeface="Franklin Gothic Book" panose="020B0503020102020204" pitchFamily="34" charset="0"/>
              </a:rPr>
              <a:t>to the extend of reduction in revenue</a:t>
            </a:r>
            <a:r>
              <a:rPr lang="en-US">
                <a:solidFill>
                  <a:prstClr val="black"/>
                </a:solidFill>
                <a:latin typeface="Franklin Gothic Book" panose="020B0503020102020204" pitchFamily="34" charset="0"/>
              </a:rPr>
              <a:t> experienced due to COVID-19:</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9" name="Rectangle 18">
            <a:extLst>
              <a:ext uri="{FF2B5EF4-FFF2-40B4-BE49-F238E27FC236}">
                <a16:creationId xmlns:a16="http://schemas.microsoft.com/office/drawing/2014/main" id="{F01A71A7-61F2-41D0-9C8E-B91F3BF62174}"/>
              </a:ext>
            </a:extLst>
          </p:cNvPr>
          <p:cNvSpPr/>
          <p:nvPr/>
        </p:nvSpPr>
        <p:spPr>
          <a:xfrm>
            <a:off x="1056893" y="2122541"/>
            <a:ext cx="9571382" cy="4279826"/>
          </a:xfrm>
          <a:prstGeom prst="rect">
            <a:avLst/>
          </a:prstGeom>
        </p:spPr>
        <p:txBody>
          <a:bodyPr wrap="square" lIns="91440" tIns="45720" rIns="91440" bIns="45720" anchor="t">
            <a:spAutoFit/>
          </a:bodyPr>
          <a:lstStyle/>
          <a:p>
            <a:pPr marL="342900" indent="-342900">
              <a:lnSpc>
                <a:spcPct val="114000"/>
              </a:lnSpc>
              <a:spcAft>
                <a:spcPts val="600"/>
              </a:spcAft>
              <a:buClr>
                <a:srgbClr val="00B0F0"/>
              </a:buClr>
              <a:buFont typeface="Arial" panose="020B0604020202020204" pitchFamily="34" charset="0"/>
              <a:buChar char="•"/>
              <a:defRPr/>
            </a:pPr>
            <a:r>
              <a:rPr lang="en-US" sz="1400">
                <a:latin typeface="Franklin Gothic Demi"/>
              </a:rPr>
              <a:t>Definition of general revenue:  </a:t>
            </a:r>
            <a:r>
              <a:rPr lang="en-US" sz="1400">
                <a:latin typeface="Franklin Gothic Book"/>
              </a:rPr>
              <a:t>Based on Census Bureau’s definition and includes revenue from taxes, current charges, miscellaneous general revenue, intergovernmental transfers between state and local governments</a:t>
            </a:r>
          </a:p>
          <a:p>
            <a:pPr marL="800100" lvl="1" indent="-342900">
              <a:lnSpc>
                <a:spcPct val="114000"/>
              </a:lnSpc>
              <a:spcAft>
                <a:spcPts val="600"/>
              </a:spcAft>
              <a:buClr>
                <a:srgbClr val="00B0F0"/>
              </a:buClr>
              <a:buFont typeface="Franklin Gothic Book" panose="020B0503020102020204" pitchFamily="34" charset="0"/>
              <a:buChar char="―"/>
              <a:defRPr/>
            </a:pPr>
            <a:r>
              <a:rPr lang="en-US" sz="1400">
                <a:highlight>
                  <a:srgbClr val="FFFF00"/>
                </a:highlight>
                <a:latin typeface="Franklin Gothic Demi"/>
              </a:rPr>
              <a:t>Excludes</a:t>
            </a:r>
            <a:r>
              <a:rPr lang="en-US" sz="1400" b="1">
                <a:highlight>
                  <a:srgbClr val="FFFF00"/>
                </a:highlight>
                <a:latin typeface="Franklin Gothic Book"/>
              </a:rPr>
              <a:t> </a:t>
            </a:r>
            <a:r>
              <a:rPr lang="en-US" sz="1400">
                <a:latin typeface="Franklin Gothic Book"/>
              </a:rPr>
              <a:t>refunds and other correction transactions proceeds from issuance of debt or the sale of investments, agency or private trust transactions and revenue generated by utilities, intergovernmental transfers from the federal government (federal transfers made to a state/locality)</a:t>
            </a:r>
          </a:p>
          <a:p>
            <a:pPr marL="342900" indent="-342900">
              <a:lnSpc>
                <a:spcPct val="114000"/>
              </a:lnSpc>
              <a:spcAft>
                <a:spcPts val="600"/>
              </a:spcAft>
              <a:buClr>
                <a:srgbClr val="00B0F0"/>
              </a:buClr>
              <a:buFont typeface="Arial" panose="020B0604020202020204" pitchFamily="34" charset="0"/>
              <a:buChar char="•"/>
              <a:defRPr/>
            </a:pPr>
            <a:r>
              <a:rPr lang="en-US" sz="1400">
                <a:latin typeface="Franklin Gothic Book"/>
              </a:rPr>
              <a:t>Recipients should calculate revenue on an </a:t>
            </a:r>
            <a:r>
              <a:rPr lang="en-US" sz="1400">
                <a:latin typeface="Franklin Gothic Demi"/>
              </a:rPr>
              <a:t>entity-wide basis</a:t>
            </a:r>
          </a:p>
          <a:p>
            <a:pPr marL="342900" indent="-342900">
              <a:lnSpc>
                <a:spcPct val="114000"/>
              </a:lnSpc>
              <a:spcAft>
                <a:spcPts val="600"/>
              </a:spcAft>
              <a:buClr>
                <a:srgbClr val="00B0F0"/>
              </a:buClr>
              <a:buFont typeface="Arial" panose="020B0604020202020204" pitchFamily="34" charset="0"/>
              <a:buChar char="•"/>
              <a:defRPr/>
            </a:pPr>
            <a:r>
              <a:rPr lang="en-US" sz="1400">
                <a:latin typeface="Franklin Gothic Book"/>
              </a:rPr>
              <a:t>Recipients </a:t>
            </a:r>
            <a:r>
              <a:rPr lang="en-US" sz="1400">
                <a:latin typeface="Franklin Gothic Demi"/>
              </a:rPr>
              <a:t>cannot </a:t>
            </a:r>
            <a:r>
              <a:rPr lang="en-US" sz="1400">
                <a:latin typeface="Franklin Gothic Book"/>
              </a:rPr>
              <a:t>use pre-pandemic projections as a basis to estimate the reduction in revenue</a:t>
            </a:r>
          </a:p>
          <a:p>
            <a:pPr marL="342900" indent="-342900">
              <a:lnSpc>
                <a:spcPct val="114000"/>
              </a:lnSpc>
              <a:spcAft>
                <a:spcPts val="600"/>
              </a:spcAft>
              <a:buClr>
                <a:srgbClr val="00B0F0"/>
              </a:buClr>
              <a:buFont typeface="Arial" panose="020B0604020202020204" pitchFamily="34" charset="0"/>
              <a:buChar char="•"/>
              <a:defRPr/>
            </a:pPr>
            <a:r>
              <a:rPr lang="en-US" sz="1400">
                <a:latin typeface="Franklin Gothic Book"/>
              </a:rPr>
              <a:t>Recipients can use funds to support governments services, which include, </a:t>
            </a:r>
            <a:r>
              <a:rPr lang="en-US" sz="1400">
                <a:highlight>
                  <a:srgbClr val="FFFF00"/>
                </a:highlight>
                <a:latin typeface="Franklin Gothic Demi"/>
              </a:rPr>
              <a:t>but are not limited to:</a:t>
            </a:r>
          </a:p>
          <a:p>
            <a:pPr marL="800100" lvl="1" indent="-342900">
              <a:lnSpc>
                <a:spcPct val="114000"/>
              </a:lnSpc>
              <a:spcAft>
                <a:spcPts val="600"/>
              </a:spcAft>
              <a:buClr>
                <a:srgbClr val="00B0F0"/>
              </a:buClr>
              <a:buFontTx/>
              <a:buChar char="―"/>
              <a:defRPr/>
            </a:pPr>
            <a:r>
              <a:rPr lang="en-US" sz="1400">
                <a:latin typeface="Franklin Gothic Book"/>
              </a:rPr>
              <a:t>Maintenance of </a:t>
            </a:r>
            <a:r>
              <a:rPr lang="en-US" sz="1400">
                <a:latin typeface="Franklin Gothic Demi"/>
              </a:rPr>
              <a:t>infrastructure or pay-go spending for building new infrastructure, including roads</a:t>
            </a:r>
          </a:p>
          <a:p>
            <a:pPr marL="800100" lvl="1" indent="-342900">
              <a:lnSpc>
                <a:spcPct val="114000"/>
              </a:lnSpc>
              <a:spcAft>
                <a:spcPts val="600"/>
              </a:spcAft>
              <a:buClr>
                <a:srgbClr val="00B0F0"/>
              </a:buClr>
              <a:buFontTx/>
              <a:buChar char="―"/>
              <a:defRPr/>
            </a:pPr>
            <a:r>
              <a:rPr lang="en-US" sz="1400">
                <a:latin typeface="Franklin Gothic Book"/>
              </a:rPr>
              <a:t>Modernization of </a:t>
            </a:r>
            <a:r>
              <a:rPr lang="en-US" sz="1400">
                <a:latin typeface="Franklin Gothic Demi"/>
              </a:rPr>
              <a:t>cybersecurity, </a:t>
            </a:r>
            <a:r>
              <a:rPr lang="en-US" sz="1400">
                <a:latin typeface="Franklin Gothic Book"/>
              </a:rPr>
              <a:t>including hardware, software and protection of critical infrastructure</a:t>
            </a:r>
          </a:p>
          <a:p>
            <a:pPr marL="800100" lvl="1" indent="-342900">
              <a:lnSpc>
                <a:spcPct val="114000"/>
              </a:lnSpc>
              <a:spcAft>
                <a:spcPts val="600"/>
              </a:spcAft>
              <a:buClr>
                <a:srgbClr val="00B0F0"/>
              </a:buClr>
              <a:buFontTx/>
              <a:buChar char="―"/>
              <a:defRPr/>
            </a:pPr>
            <a:r>
              <a:rPr lang="en-US" sz="1400">
                <a:latin typeface="Franklin Gothic Book"/>
              </a:rPr>
              <a:t>Health services</a:t>
            </a:r>
          </a:p>
          <a:p>
            <a:pPr marL="800100" lvl="1" indent="-342900">
              <a:lnSpc>
                <a:spcPct val="114000"/>
              </a:lnSpc>
              <a:spcAft>
                <a:spcPts val="600"/>
              </a:spcAft>
              <a:buClr>
                <a:srgbClr val="00B0F0"/>
              </a:buClr>
              <a:buFontTx/>
              <a:buChar char="―"/>
              <a:defRPr/>
            </a:pPr>
            <a:r>
              <a:rPr lang="en-US" sz="1400">
                <a:latin typeface="Franklin Gothic Book"/>
              </a:rPr>
              <a:t>Environment remediation</a:t>
            </a:r>
          </a:p>
          <a:p>
            <a:pPr marL="800100" lvl="1" indent="-342900">
              <a:lnSpc>
                <a:spcPct val="114000"/>
              </a:lnSpc>
              <a:spcAft>
                <a:spcPts val="600"/>
              </a:spcAft>
              <a:buClr>
                <a:srgbClr val="00B0F0"/>
              </a:buClr>
              <a:buFontTx/>
              <a:buChar char="―"/>
              <a:defRPr/>
            </a:pPr>
            <a:r>
              <a:rPr lang="en-US" sz="1400">
                <a:latin typeface="Franklin Gothic Book"/>
              </a:rPr>
              <a:t>School or educational services</a:t>
            </a:r>
          </a:p>
          <a:p>
            <a:pPr marL="800100" lvl="1" indent="-342900">
              <a:lnSpc>
                <a:spcPct val="114000"/>
              </a:lnSpc>
              <a:spcAft>
                <a:spcPts val="600"/>
              </a:spcAft>
              <a:buClr>
                <a:srgbClr val="00B0F0"/>
              </a:buClr>
              <a:buFontTx/>
              <a:buChar char="―"/>
              <a:defRPr/>
            </a:pPr>
            <a:r>
              <a:rPr lang="en-US" sz="1400">
                <a:latin typeface="Franklin Gothic Book"/>
              </a:rPr>
              <a:t>Police, first responders and other public safety services</a:t>
            </a:r>
          </a:p>
        </p:txBody>
      </p:sp>
      <p:sp>
        <p:nvSpPr>
          <p:cNvPr id="8" name="TextBox 7">
            <a:extLst>
              <a:ext uri="{FF2B5EF4-FFF2-40B4-BE49-F238E27FC236}">
                <a16:creationId xmlns:a16="http://schemas.microsoft.com/office/drawing/2014/main" id="{30932426-A9AD-4148-806F-285B11788B3B}"/>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15</a:t>
            </a:fld>
            <a:r>
              <a:rPr lang="en-US" sz="1400">
                <a:latin typeface="Calibri Light"/>
                <a:cs typeface="Calibri Light"/>
              </a:rPr>
              <a:t> </a:t>
            </a:r>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352CB8C-34D9-4CBF-ACA6-5EA8F62487E2}"/>
                  </a:ext>
                </a:extLst>
              </p14:cNvPr>
              <p14:cNvContentPartPr/>
              <p14:nvPr/>
            </p14:nvContentPartPr>
            <p14:xfrm>
              <a:off x="9032369" y="3939989"/>
              <a:ext cx="122040" cy="470880"/>
            </p14:xfrm>
          </p:contentPart>
        </mc:Choice>
        <mc:Fallback>
          <p:pic>
            <p:nvPicPr>
              <p:cNvPr id="2" name="Ink 1">
                <a:extLst>
                  <a:ext uri="{FF2B5EF4-FFF2-40B4-BE49-F238E27FC236}">
                    <a16:creationId xmlns:a16="http://schemas.microsoft.com/office/drawing/2014/main" id="{B352CB8C-34D9-4CBF-ACA6-5EA8F62487E2}"/>
                  </a:ext>
                </a:extLst>
              </p:cNvPr>
              <p:cNvPicPr/>
              <p:nvPr/>
            </p:nvPicPr>
            <p:blipFill>
              <a:blip r:embed="rId4"/>
              <a:stretch>
                <a:fillRect/>
              </a:stretch>
            </p:blipFill>
            <p:spPr>
              <a:xfrm>
                <a:off x="9014369" y="3903989"/>
                <a:ext cx="15768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BB4EA6FC-8453-458A-99B8-D9A643D1DD1F}"/>
                  </a:ext>
                </a:extLst>
              </p14:cNvPr>
              <p14:cNvContentPartPr/>
              <p14:nvPr/>
            </p14:nvContentPartPr>
            <p14:xfrm>
              <a:off x="8927249" y="4024229"/>
              <a:ext cx="237960" cy="331200"/>
            </p14:xfrm>
          </p:contentPart>
        </mc:Choice>
        <mc:Fallback>
          <p:pic>
            <p:nvPicPr>
              <p:cNvPr id="4" name="Ink 3">
                <a:extLst>
                  <a:ext uri="{FF2B5EF4-FFF2-40B4-BE49-F238E27FC236}">
                    <a16:creationId xmlns:a16="http://schemas.microsoft.com/office/drawing/2014/main" id="{BB4EA6FC-8453-458A-99B8-D9A643D1DD1F}"/>
                  </a:ext>
                </a:extLst>
              </p:cNvPr>
              <p:cNvPicPr/>
              <p:nvPr/>
            </p:nvPicPr>
            <p:blipFill>
              <a:blip r:embed="rId6"/>
              <a:stretch>
                <a:fillRect/>
              </a:stretch>
            </p:blipFill>
            <p:spPr>
              <a:xfrm>
                <a:off x="8909249" y="3988229"/>
                <a:ext cx="27360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F8E96BD-E03E-48FA-8EB7-417886B4B72F}"/>
                  </a:ext>
                </a:extLst>
              </p14:cNvPr>
              <p14:cNvContentPartPr/>
              <p14:nvPr/>
            </p14:nvContentPartPr>
            <p14:xfrm>
              <a:off x="8944169" y="4155629"/>
              <a:ext cx="222480" cy="123120"/>
            </p14:xfrm>
          </p:contentPart>
        </mc:Choice>
        <mc:Fallback>
          <p:pic>
            <p:nvPicPr>
              <p:cNvPr id="6" name="Ink 5">
                <a:extLst>
                  <a:ext uri="{FF2B5EF4-FFF2-40B4-BE49-F238E27FC236}">
                    <a16:creationId xmlns:a16="http://schemas.microsoft.com/office/drawing/2014/main" id="{0F8E96BD-E03E-48FA-8EB7-417886B4B72F}"/>
                  </a:ext>
                </a:extLst>
              </p:cNvPr>
              <p:cNvPicPr/>
              <p:nvPr/>
            </p:nvPicPr>
            <p:blipFill>
              <a:blip r:embed="rId8"/>
              <a:stretch>
                <a:fillRect/>
              </a:stretch>
            </p:blipFill>
            <p:spPr>
              <a:xfrm>
                <a:off x="8926169" y="4119629"/>
                <a:ext cx="258120" cy="194760"/>
              </a:xfrm>
              <a:prstGeom prst="rect">
                <a:avLst/>
              </a:prstGeom>
            </p:spPr>
          </p:pic>
        </mc:Fallback>
      </mc:AlternateContent>
    </p:spTree>
    <p:extLst>
      <p:ext uri="{BB962C8B-B14F-4D97-AF65-F5344CB8AC3E}">
        <p14:creationId xmlns:p14="http://schemas.microsoft.com/office/powerpoint/2010/main" val="312282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92899" y="857728"/>
            <a:ext cx="42006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REPLACE LOST REVENUE</a:t>
            </a:r>
          </a:p>
        </p:txBody>
      </p:sp>
      <p:sp>
        <p:nvSpPr>
          <p:cNvPr id="18" name="Rectangle 17">
            <a:extLst>
              <a:ext uri="{FF2B5EF4-FFF2-40B4-BE49-F238E27FC236}">
                <a16:creationId xmlns:a16="http://schemas.microsoft.com/office/drawing/2014/main" id="{A8CEFDF9-40A6-4CDE-95FA-9A5E3DBC1785}"/>
              </a:ext>
            </a:extLst>
          </p:cNvPr>
          <p:cNvSpPr/>
          <p:nvPr/>
        </p:nvSpPr>
        <p:spPr>
          <a:xfrm>
            <a:off x="892899" y="1595449"/>
            <a:ext cx="8737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Book" panose="020B0503020102020204" pitchFamily="34" charset="0"/>
              </a:rPr>
              <a:t>U.S. Treasury’s guidance </a:t>
            </a:r>
            <a:r>
              <a:rPr lang="en-US" b="1">
                <a:solidFill>
                  <a:prstClr val="black"/>
                </a:solidFill>
                <a:latin typeface="Franklin Gothic Book" panose="020B0503020102020204" pitchFamily="34" charset="0"/>
              </a:rPr>
              <a:t>establishes new methodology to calculate lost revenue</a:t>
            </a:r>
            <a:r>
              <a:rPr lang="en-US">
                <a:solidFill>
                  <a:prstClr val="black"/>
                </a:solidFill>
                <a:latin typeface="Franklin Gothic Book" panose="020B0503020102020204" pitchFamily="34" charset="0"/>
              </a:rPr>
              <a:t>. </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9" name="Rectangle 18">
            <a:extLst>
              <a:ext uri="{FF2B5EF4-FFF2-40B4-BE49-F238E27FC236}">
                <a16:creationId xmlns:a16="http://schemas.microsoft.com/office/drawing/2014/main" id="{F01A71A7-61F2-41D0-9C8E-B91F3BF62174}"/>
              </a:ext>
            </a:extLst>
          </p:cNvPr>
          <p:cNvSpPr/>
          <p:nvPr/>
        </p:nvSpPr>
        <p:spPr>
          <a:xfrm>
            <a:off x="892899" y="2159743"/>
            <a:ext cx="8887206" cy="4252446"/>
          </a:xfrm>
          <a:prstGeom prst="rect">
            <a:avLst/>
          </a:prstGeom>
        </p:spPr>
        <p:txBody>
          <a:bodyPr wrap="square">
            <a:spAutoFit/>
          </a:bodyPr>
          <a:lstStyle/>
          <a:p>
            <a:pPr lvl="0">
              <a:lnSpc>
                <a:spcPct val="125000"/>
              </a:lnSpc>
              <a:spcAft>
                <a:spcPts val="800"/>
              </a:spcAft>
              <a:buClr>
                <a:srgbClr val="00B0F0"/>
              </a:buClr>
              <a:defRPr/>
            </a:pPr>
            <a:r>
              <a:rPr lang="en-US">
                <a:solidFill>
                  <a:prstClr val="black"/>
                </a:solidFill>
                <a:highlight>
                  <a:srgbClr val="FFFF00"/>
                </a:highlight>
                <a:latin typeface="Franklin Gothic Book" panose="020B0503020102020204" pitchFamily="34" charset="0"/>
              </a:rPr>
              <a:t>Recipients have two options to calculate lost revenue:</a:t>
            </a:r>
          </a:p>
          <a:p>
            <a:pPr marL="342900" lvl="0" indent="-342900">
              <a:lnSpc>
                <a:spcPct val="125000"/>
              </a:lnSpc>
              <a:spcAft>
                <a:spcPts val="800"/>
              </a:spcAft>
              <a:buClr>
                <a:srgbClr val="00B0F0"/>
              </a:buClr>
              <a:buFont typeface="Arial" panose="020B0604020202020204" pitchFamily="34" charset="0"/>
              <a:buChar char="•"/>
              <a:defRPr/>
            </a:pPr>
            <a:r>
              <a:rPr lang="en-US">
                <a:solidFill>
                  <a:prstClr val="black"/>
                </a:solidFill>
                <a:latin typeface="Franklin Gothic Book" panose="020B0503020102020204" pitchFamily="34" charset="0"/>
              </a:rPr>
              <a:t>Recipients will compute the extent of reduction in revenue by comparing actual revenue to a counterfactual trend representing what could have plausibly been expected to occur in the absence of the pandemic</a:t>
            </a:r>
          </a:p>
          <a:p>
            <a:pPr marL="342900" lvl="0" indent="-342900">
              <a:lnSpc>
                <a:spcPct val="125000"/>
              </a:lnSpc>
              <a:spcAft>
                <a:spcPts val="600"/>
              </a:spcAft>
              <a:buClr>
                <a:srgbClr val="00B0F0"/>
              </a:buClr>
              <a:buFont typeface="Arial" panose="020B0604020202020204" pitchFamily="34" charset="0"/>
              <a:buChar char="•"/>
              <a:defRPr/>
            </a:pPr>
            <a:r>
              <a:rPr lang="en-US">
                <a:solidFill>
                  <a:prstClr val="black"/>
                </a:solidFill>
                <a:latin typeface="Franklin Gothic Book" panose="020B0503020102020204" pitchFamily="34" charset="0"/>
              </a:rPr>
              <a:t>Analysis of this expected trend begins with the last full fiscal year prior to the public health emergency (I.e. prior to January 27, 2020) and projects forward at either:</a:t>
            </a:r>
          </a:p>
          <a:p>
            <a:pPr marL="800100" lvl="1" indent="-342900">
              <a:lnSpc>
                <a:spcPct val="125000"/>
              </a:lnSpc>
              <a:spcAft>
                <a:spcPts val="600"/>
              </a:spcAft>
              <a:buClr>
                <a:srgbClr val="00B0F0"/>
              </a:buClr>
              <a:buFont typeface="+mj-lt"/>
              <a:buAutoNum type="alphaLcParenR"/>
              <a:defRPr/>
            </a:pPr>
            <a:r>
              <a:rPr lang="en-US">
                <a:solidFill>
                  <a:prstClr val="black"/>
                </a:solidFill>
                <a:latin typeface="Franklin Gothic Book" panose="020B0503020102020204" pitchFamily="34" charset="0"/>
              </a:rPr>
              <a:t>Recipient’s average </a:t>
            </a:r>
            <a:r>
              <a:rPr lang="en-US">
                <a:solidFill>
                  <a:prstClr val="black"/>
                </a:solidFill>
                <a:latin typeface="Franklin Gothic Demi" panose="020B0703020102020204" pitchFamily="34" charset="0"/>
              </a:rPr>
              <a:t>annual revenue growth over the three full fiscal years prior to the public health emergency,</a:t>
            </a:r>
            <a:r>
              <a:rPr lang="en-US">
                <a:solidFill>
                  <a:prstClr val="black"/>
                </a:solidFill>
                <a:latin typeface="Franklin Gothic Book" panose="020B0503020102020204" pitchFamily="34" charset="0"/>
              </a:rPr>
              <a:t> or</a:t>
            </a:r>
          </a:p>
          <a:p>
            <a:pPr marL="800100" lvl="1" indent="-342900">
              <a:lnSpc>
                <a:spcPct val="125000"/>
              </a:lnSpc>
              <a:spcAft>
                <a:spcPts val="600"/>
              </a:spcAft>
              <a:buClr>
                <a:srgbClr val="00B0F0"/>
              </a:buClr>
              <a:buFont typeface="+mj-lt"/>
              <a:buAutoNum type="alphaLcParenR"/>
              <a:defRPr/>
            </a:pPr>
            <a:r>
              <a:rPr lang="en-US">
                <a:solidFill>
                  <a:prstClr val="black"/>
                </a:solidFill>
                <a:latin typeface="Franklin Gothic Demi" panose="020B0703020102020204" pitchFamily="34" charset="0"/>
              </a:rPr>
              <a:t>4.1%, the national average </a:t>
            </a:r>
            <a:r>
              <a:rPr lang="en-US">
                <a:solidFill>
                  <a:prstClr val="black"/>
                </a:solidFill>
                <a:latin typeface="Franklin Gothic Book" panose="020B0503020102020204" pitchFamily="34" charset="0"/>
              </a:rPr>
              <a:t>state and local revenue growth rate from 2015-18 (the latest available data). </a:t>
            </a:r>
          </a:p>
          <a:p>
            <a:pPr marL="342900" lvl="0" indent="-342900">
              <a:spcAft>
                <a:spcPts val="600"/>
              </a:spcAft>
              <a:buClr>
                <a:srgbClr val="00B0F0"/>
              </a:buClr>
              <a:buFont typeface="Arial" panose="020B0604020202020204" pitchFamily="34" charset="0"/>
              <a:buChar char="•"/>
              <a:defRPr/>
            </a:pPr>
            <a:endPar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8" name="TextBox 7">
            <a:extLst>
              <a:ext uri="{FF2B5EF4-FFF2-40B4-BE49-F238E27FC236}">
                <a16:creationId xmlns:a16="http://schemas.microsoft.com/office/drawing/2014/main" id="{E1E563F7-C050-4CD9-879F-594950F8BC3B}"/>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16</a:t>
            </a:fld>
            <a:r>
              <a:rPr lang="en-US" sz="1400">
                <a:latin typeface="Calibri Light"/>
                <a:cs typeface="Calibri Light"/>
              </a:rPr>
              <a:t> </a:t>
            </a:r>
            <a:endParaRPr lang="en-US"/>
          </a:p>
        </p:txBody>
      </p:sp>
    </p:spTree>
    <p:extLst>
      <p:ext uri="{BB962C8B-B14F-4D97-AF65-F5344CB8AC3E}">
        <p14:creationId xmlns:p14="http://schemas.microsoft.com/office/powerpoint/2010/main" val="5387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18354" y="832881"/>
            <a:ext cx="42006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rPr>
              <a:t>REPLACE LOST REVENUE</a:t>
            </a:r>
          </a:p>
        </p:txBody>
      </p:sp>
      <p:sp>
        <p:nvSpPr>
          <p:cNvPr id="18" name="Rectangle 17">
            <a:extLst>
              <a:ext uri="{FF2B5EF4-FFF2-40B4-BE49-F238E27FC236}">
                <a16:creationId xmlns:a16="http://schemas.microsoft.com/office/drawing/2014/main" id="{A8CEFDF9-40A6-4CDE-95FA-9A5E3DBC1785}"/>
              </a:ext>
            </a:extLst>
          </p:cNvPr>
          <p:cNvSpPr/>
          <p:nvPr/>
        </p:nvSpPr>
        <p:spPr>
          <a:xfrm>
            <a:off x="818354" y="1513545"/>
            <a:ext cx="8737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Franklin Gothic Book" panose="020B0503020102020204" pitchFamily="34" charset="0"/>
                <a:ea typeface="+mn-ea"/>
                <a:cs typeface="+mn-cs"/>
              </a:rPr>
              <a:t>Additional guidance related to calculating “lost revenue”:</a:t>
            </a:r>
          </a:p>
        </p:txBody>
      </p:sp>
      <p:sp>
        <p:nvSpPr>
          <p:cNvPr id="2" name="Rectangle 1">
            <a:extLst>
              <a:ext uri="{FF2B5EF4-FFF2-40B4-BE49-F238E27FC236}">
                <a16:creationId xmlns:a16="http://schemas.microsoft.com/office/drawing/2014/main" id="{97565331-7C31-4E5A-82C2-9F492F730DA7}"/>
              </a:ext>
            </a:extLst>
          </p:cNvPr>
          <p:cNvSpPr/>
          <p:nvPr/>
        </p:nvSpPr>
        <p:spPr>
          <a:xfrm>
            <a:off x="818354" y="2033430"/>
            <a:ext cx="9761850" cy="4231928"/>
          </a:xfrm>
          <a:prstGeom prst="rect">
            <a:avLst/>
          </a:prstGeom>
        </p:spPr>
        <p:txBody>
          <a:bodyPr wrap="square">
            <a:spAutoFit/>
          </a:bodyPr>
          <a:lstStyle/>
          <a:p>
            <a:pPr marL="342900" indent="-342900">
              <a:spcAft>
                <a:spcPts val="600"/>
              </a:spcAft>
              <a:buClr>
                <a:srgbClr val="00B0F0"/>
              </a:buClr>
              <a:buFont typeface="Arial" panose="020B0604020202020204" pitchFamily="34" charset="0"/>
              <a:buChar char="•"/>
              <a:defRPr/>
            </a:pPr>
            <a:r>
              <a:rPr lang="en-US">
                <a:solidFill>
                  <a:prstClr val="black"/>
                </a:solidFill>
                <a:latin typeface="Franklin Gothic Book" panose="020B0503020102020204" pitchFamily="34" charset="0"/>
              </a:rPr>
              <a:t>Recipients should calculate the extent of the reduction in revenue as of four points in time: </a:t>
            </a:r>
            <a:r>
              <a:rPr lang="en-US">
                <a:solidFill>
                  <a:prstClr val="black"/>
                </a:solidFill>
                <a:latin typeface="Franklin Gothic Demi" panose="020B0703020102020204" pitchFamily="34" charset="0"/>
              </a:rPr>
              <a:t>December 31, 2020; December 31, 2021; December 31, 2022; and December 31, 2023. </a:t>
            </a:r>
          </a:p>
          <a:p>
            <a:pPr>
              <a:spcAft>
                <a:spcPts val="600"/>
              </a:spcAft>
              <a:buClr>
                <a:srgbClr val="00B0F0"/>
              </a:buClr>
              <a:defRPr/>
            </a:pPr>
            <a:endParaRPr lang="en-US">
              <a:solidFill>
                <a:prstClr val="black"/>
              </a:solidFill>
              <a:latin typeface="Franklin Gothic Demi" panose="020B0703020102020204" pitchFamily="34" charset="0"/>
            </a:endParaRPr>
          </a:p>
          <a:p>
            <a:pPr marL="342900" indent="-342900">
              <a:spcAft>
                <a:spcPts val="600"/>
              </a:spcAft>
              <a:buClr>
                <a:srgbClr val="00B0F0"/>
              </a:buClr>
              <a:buFont typeface="Arial" panose="020B0604020202020204" pitchFamily="34" charset="0"/>
              <a:buChar char="•"/>
              <a:defRPr/>
            </a:pPr>
            <a:r>
              <a:rPr lang="en-US">
                <a:solidFill>
                  <a:prstClr val="black"/>
                </a:solidFill>
                <a:latin typeface="Franklin Gothic Demi" panose="020B0703020102020204" pitchFamily="34" charset="0"/>
              </a:rPr>
              <a:t>To calculate the extent of the reduction in revenue at each of these dates, recipients should follow a four-step process:</a:t>
            </a:r>
          </a:p>
          <a:p>
            <a:pPr marL="800100" lvl="1" indent="-342900">
              <a:spcAft>
                <a:spcPts val="600"/>
              </a:spcAft>
              <a:buClr>
                <a:srgbClr val="00B0F0"/>
              </a:buClr>
              <a:buFont typeface="+mj-lt"/>
              <a:buAutoNum type="arabicPeriod"/>
              <a:defRPr/>
            </a:pPr>
            <a:endParaRPr lang="en-US">
              <a:solidFill>
                <a:prstClr val="black"/>
              </a:solidFill>
              <a:latin typeface="Franklin Gothic Book" panose="020B0503020102020204" pitchFamily="34" charset="0"/>
            </a:endParaRPr>
          </a:p>
          <a:p>
            <a:pPr marL="800100" lvl="1" indent="-342900">
              <a:spcAft>
                <a:spcPts val="600"/>
              </a:spcAft>
              <a:buClr>
                <a:srgbClr val="00B0F0"/>
              </a:buClr>
              <a:buFont typeface="+mj-lt"/>
              <a:buAutoNum type="arabicPeriod"/>
              <a:defRPr/>
            </a:pPr>
            <a:r>
              <a:rPr lang="en-US">
                <a:solidFill>
                  <a:prstClr val="black"/>
                </a:solidFill>
                <a:latin typeface="Franklin Gothic Book" panose="020B0503020102020204" pitchFamily="34" charset="0"/>
              </a:rPr>
              <a:t>Identify revenues collected in the most recent full fiscal year prior to the public health emergency (i.e., last full fiscal year before January 27, 2020), called the base year revenue</a:t>
            </a:r>
          </a:p>
          <a:p>
            <a:pPr marL="800100" lvl="1" indent="-342900">
              <a:spcAft>
                <a:spcPts val="600"/>
              </a:spcAft>
              <a:buClr>
                <a:srgbClr val="00B0F0"/>
              </a:buClr>
              <a:buFont typeface="+mj-lt"/>
              <a:buAutoNum type="arabicPeriod"/>
              <a:defRPr/>
            </a:pPr>
            <a:r>
              <a:rPr lang="en-US">
                <a:solidFill>
                  <a:prstClr val="black"/>
                </a:solidFill>
                <a:latin typeface="Franklin Gothic Book" panose="020B0503020102020204" pitchFamily="34" charset="0"/>
              </a:rPr>
              <a:t>Estimate counterfactual revenue</a:t>
            </a:r>
          </a:p>
          <a:p>
            <a:pPr marL="800100" lvl="1" indent="-342900">
              <a:spcAft>
                <a:spcPts val="600"/>
              </a:spcAft>
              <a:buClr>
                <a:srgbClr val="00B0F0"/>
              </a:buClr>
              <a:buFont typeface="+mj-lt"/>
              <a:buAutoNum type="arabicPeriod"/>
              <a:defRPr/>
            </a:pPr>
            <a:r>
              <a:rPr lang="en-US">
                <a:solidFill>
                  <a:prstClr val="black"/>
                </a:solidFill>
                <a:latin typeface="Franklin Gothic Book" panose="020B0503020102020204" pitchFamily="34" charset="0"/>
              </a:rPr>
              <a:t>Identify actual revenue, which equals revenues collected over the past</a:t>
            </a:r>
          </a:p>
          <a:p>
            <a:pPr marL="800100" lvl="1" indent="-342900">
              <a:spcAft>
                <a:spcPts val="600"/>
              </a:spcAft>
              <a:buClr>
                <a:srgbClr val="00B0F0"/>
              </a:buClr>
              <a:buFont typeface="+mj-lt"/>
              <a:buAutoNum type="arabicPeriod"/>
              <a:defRPr/>
            </a:pPr>
            <a:r>
              <a:rPr lang="en-US">
                <a:solidFill>
                  <a:prstClr val="black"/>
                </a:solidFill>
                <a:latin typeface="Franklin Gothic Book" panose="020B0503020102020204" pitchFamily="34" charset="0"/>
              </a:rPr>
              <a:t>The extent of the reduction in revenue is equal to counterfactual revenue less actual revenue. If actual revenue exceeds counterfactual revenue, the extent of the reduction in revenue is set to zero for that calculation date</a:t>
            </a:r>
          </a:p>
        </p:txBody>
      </p:sp>
      <p:sp>
        <p:nvSpPr>
          <p:cNvPr id="8" name="TextBox 7">
            <a:extLst>
              <a:ext uri="{FF2B5EF4-FFF2-40B4-BE49-F238E27FC236}">
                <a16:creationId xmlns:a16="http://schemas.microsoft.com/office/drawing/2014/main" id="{EC431294-8852-4A38-B435-38AC98E60488}"/>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17</a:t>
            </a:fld>
            <a:r>
              <a:rPr lang="en-US" sz="1400">
                <a:latin typeface="Calibri Light"/>
                <a:cs typeface="Calibri Light"/>
              </a:rPr>
              <a:t> </a:t>
            </a:r>
            <a:endParaRPr lang="en-US"/>
          </a:p>
        </p:txBody>
      </p:sp>
    </p:spTree>
    <p:extLst>
      <p:ext uri="{BB962C8B-B14F-4D97-AF65-F5344CB8AC3E}">
        <p14:creationId xmlns:p14="http://schemas.microsoft.com/office/powerpoint/2010/main" val="225022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402443" y="699194"/>
            <a:ext cx="71648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PREMIUM PAY FOR ESSENTIAL EMPLOYEES</a:t>
            </a:r>
          </a:p>
        </p:txBody>
      </p:sp>
      <p:sp>
        <p:nvSpPr>
          <p:cNvPr id="18" name="Rectangle 17">
            <a:extLst>
              <a:ext uri="{FF2B5EF4-FFF2-40B4-BE49-F238E27FC236}">
                <a16:creationId xmlns:a16="http://schemas.microsoft.com/office/drawing/2014/main" id="{A8CEFDF9-40A6-4CDE-95FA-9A5E3DBC1785}"/>
              </a:ext>
            </a:extLst>
          </p:cNvPr>
          <p:cNvSpPr/>
          <p:nvPr/>
        </p:nvSpPr>
        <p:spPr>
          <a:xfrm>
            <a:off x="402443" y="1442849"/>
            <a:ext cx="10460402" cy="830997"/>
          </a:xfrm>
          <a:prstGeom prst="rect">
            <a:avLst/>
          </a:prstGeom>
        </p:spPr>
        <p:txBody>
          <a:bodyPr wrap="square">
            <a:spAutoFit/>
          </a:bodyPr>
          <a:lstStyle/>
          <a:p>
            <a:pPr lvl="0">
              <a:defRPr/>
            </a:pPr>
            <a:r>
              <a:rPr lang="en-US" sz="1600">
                <a:solidFill>
                  <a:prstClr val="black"/>
                </a:solidFill>
                <a:latin typeface="Franklin Gothic Book" panose="020B0503020102020204" pitchFamily="34" charset="0"/>
              </a:rPr>
              <a:t>Fiscal Recovery Funds payments may be used by recipients to provide premium pay ($13/per hour) to </a:t>
            </a:r>
            <a:r>
              <a:rPr lang="en-US" sz="1600" b="1">
                <a:solidFill>
                  <a:prstClr val="black"/>
                </a:solidFill>
                <a:highlight>
                  <a:srgbClr val="FFFF00"/>
                </a:highlight>
                <a:latin typeface="Franklin Gothic Book" panose="020B0503020102020204" pitchFamily="34" charset="0"/>
              </a:rPr>
              <a:t>eligible workers </a:t>
            </a:r>
            <a:r>
              <a:rPr lang="en-US" sz="1600">
                <a:solidFill>
                  <a:prstClr val="black"/>
                </a:solidFill>
                <a:latin typeface="Franklin Gothic Book" panose="020B0503020102020204" pitchFamily="34" charset="0"/>
              </a:rPr>
              <a:t>performing essential work during the COVID-19 public health emergency or to provide grants to third-party employers with eligible workers performing essential work.</a:t>
            </a:r>
            <a:endPar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 name="TextBox 1">
            <a:extLst>
              <a:ext uri="{FF2B5EF4-FFF2-40B4-BE49-F238E27FC236}">
                <a16:creationId xmlns:a16="http://schemas.microsoft.com/office/drawing/2014/main" id="{28D80844-EA55-49F1-B61C-9B4835380FA3}"/>
              </a:ext>
            </a:extLst>
          </p:cNvPr>
          <p:cNvSpPr txBox="1"/>
          <p:nvPr/>
        </p:nvSpPr>
        <p:spPr>
          <a:xfrm>
            <a:off x="442200" y="2529687"/>
            <a:ext cx="5508840" cy="3899529"/>
          </a:xfrm>
          <a:prstGeom prst="rect">
            <a:avLst/>
          </a:prstGeom>
          <a:noFill/>
        </p:spPr>
        <p:txBody>
          <a:bodyPr wrap="square" rtlCol="0">
            <a:spAutoFit/>
          </a:bodyPr>
          <a:lstStyle/>
          <a:p>
            <a:pPr>
              <a:spcAft>
                <a:spcPts val="500"/>
              </a:spcAft>
            </a:pPr>
            <a:r>
              <a:rPr lang="en-US" sz="1600">
                <a:latin typeface="Franklin Gothic Demi" panose="020B0703020102020204" pitchFamily="34" charset="0"/>
              </a:rPr>
              <a:t>Essential employees are defined as:</a:t>
            </a:r>
          </a:p>
          <a:p>
            <a:pPr marL="285750" indent="-285750">
              <a:lnSpc>
                <a:spcPct val="125000"/>
              </a:lnSpc>
              <a:spcAft>
                <a:spcPts val="500"/>
              </a:spcAft>
              <a:buClr>
                <a:srgbClr val="00B0F0"/>
              </a:buClr>
              <a:buFont typeface="Arial" panose="020B0604020202020204" pitchFamily="34" charset="0"/>
              <a:buChar char="•"/>
            </a:pPr>
            <a:r>
              <a:rPr lang="en-US" sz="1600">
                <a:highlight>
                  <a:srgbClr val="FFFF00"/>
                </a:highlight>
                <a:latin typeface="Franklin Gothic Demi" panose="020B0703020102020204" pitchFamily="34" charset="0"/>
              </a:rPr>
              <a:t>Any work performed by an employee of the state, local or tribal government</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Staff at nursing homes, hospitals, and home care settings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Workers at farms, food production facilities, grocery stores, and restaurants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Janitors and sanitation workers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Truck drivers, transit staff, and warehouse workers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Public health and safety staff</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Childcare workers, educators, and other school staff</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Social service and human services staff </a:t>
            </a:r>
          </a:p>
        </p:txBody>
      </p:sp>
      <p:sp>
        <p:nvSpPr>
          <p:cNvPr id="8" name="TextBox 7">
            <a:extLst>
              <a:ext uri="{FF2B5EF4-FFF2-40B4-BE49-F238E27FC236}">
                <a16:creationId xmlns:a16="http://schemas.microsoft.com/office/drawing/2014/main" id="{1656CBE6-AFC4-44AB-8E45-D1C060D5D254}"/>
              </a:ext>
            </a:extLst>
          </p:cNvPr>
          <p:cNvSpPr txBox="1"/>
          <p:nvPr/>
        </p:nvSpPr>
        <p:spPr>
          <a:xfrm>
            <a:off x="6320651" y="2529687"/>
            <a:ext cx="5536731" cy="1975926"/>
          </a:xfrm>
          <a:prstGeom prst="rect">
            <a:avLst/>
          </a:prstGeom>
          <a:noFill/>
        </p:spPr>
        <p:txBody>
          <a:bodyPr wrap="square" rtlCol="0">
            <a:spAutoFit/>
          </a:bodyPr>
          <a:lstStyle/>
          <a:p>
            <a:pPr>
              <a:spcAft>
                <a:spcPts val="500"/>
              </a:spcAft>
            </a:pPr>
            <a:r>
              <a:rPr lang="en-US" sz="1600">
                <a:latin typeface="Franklin Gothic Demi" panose="020B0703020102020204" pitchFamily="34" charset="0"/>
              </a:rPr>
              <a:t>Essential work is defined as: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Work involving regular in-person interactions or regular physical handling of items that were also handled by others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 A worker would </a:t>
            </a:r>
            <a:r>
              <a:rPr lang="en-US" sz="1600">
                <a:latin typeface="Franklin Gothic Demi" panose="020B0703020102020204" pitchFamily="34" charset="0"/>
              </a:rPr>
              <a:t>NOT</a:t>
            </a:r>
            <a:r>
              <a:rPr lang="en-US" sz="1600">
                <a:latin typeface="Franklin Gothic Book" panose="020B0503020102020204" pitchFamily="34" charset="0"/>
              </a:rPr>
              <a:t> be engaged in essential work and, accordingly may not receive premium pay, for telework performed from a residence</a:t>
            </a:r>
          </a:p>
        </p:txBody>
      </p:sp>
      <p:cxnSp>
        <p:nvCxnSpPr>
          <p:cNvPr id="6" name="Straight Connector 5">
            <a:extLst>
              <a:ext uri="{FF2B5EF4-FFF2-40B4-BE49-F238E27FC236}">
                <a16:creationId xmlns:a16="http://schemas.microsoft.com/office/drawing/2014/main" id="{29650917-7C4E-4B44-A86A-A44FD9B48A8D}"/>
              </a:ext>
            </a:extLst>
          </p:cNvPr>
          <p:cNvCxnSpPr>
            <a:cxnSpLocks/>
          </p:cNvCxnSpPr>
          <p:nvPr/>
        </p:nvCxnSpPr>
        <p:spPr>
          <a:xfrm>
            <a:off x="6029020" y="2668657"/>
            <a:ext cx="0" cy="3346112"/>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6A3370C-A045-45F1-8A03-AD399D6F8F42}"/>
              </a:ext>
            </a:extLst>
          </p:cNvPr>
          <p:cNvSpPr txBox="1"/>
          <p:nvPr/>
        </p:nvSpPr>
        <p:spPr>
          <a:xfrm>
            <a:off x="6320650" y="4557856"/>
            <a:ext cx="5429149" cy="1732269"/>
          </a:xfrm>
          <a:prstGeom prst="rect">
            <a:avLst/>
          </a:prstGeom>
          <a:noFill/>
        </p:spPr>
        <p:txBody>
          <a:bodyPr wrap="square" rtlCol="0">
            <a:spAutoFit/>
          </a:bodyPr>
          <a:lstStyle/>
          <a:p>
            <a:pPr>
              <a:spcAft>
                <a:spcPts val="500"/>
              </a:spcAft>
            </a:pPr>
            <a:r>
              <a:rPr lang="en-US" sz="1600">
                <a:latin typeface="Franklin Gothic Demi" panose="020B0703020102020204" pitchFamily="34" charset="0"/>
              </a:rPr>
              <a:t>Other provisions related to premium pay:</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Premium pay </a:t>
            </a:r>
            <a:r>
              <a:rPr lang="en-US" sz="1600">
                <a:solidFill>
                  <a:srgbClr val="00B050"/>
                </a:solidFill>
                <a:latin typeface="Franklin Gothic Demi" panose="020B0703020102020204" pitchFamily="34" charset="0"/>
              </a:rPr>
              <a:t>can be retroactive</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Recipients have discretion to designate additional sectors</a:t>
            </a:r>
          </a:p>
          <a:p>
            <a:pPr marL="285750" indent="-285750">
              <a:lnSpc>
                <a:spcPct val="125000"/>
              </a:lnSpc>
              <a:spcAft>
                <a:spcPts val="500"/>
              </a:spcAft>
              <a:buClr>
                <a:srgbClr val="00B0F0"/>
              </a:buClr>
              <a:buFont typeface="Arial" panose="020B0604020202020204" pitchFamily="34" charset="0"/>
              <a:buChar char="•"/>
            </a:pPr>
            <a:r>
              <a:rPr lang="en-US" sz="1600">
                <a:latin typeface="Franklin Gothic Book" panose="020B0503020102020204" pitchFamily="34" charset="0"/>
              </a:rPr>
              <a:t>Additional reporting requirements in certain cases </a:t>
            </a:r>
            <a:r>
              <a:rPr lang="en-US" sz="1600" i="1">
                <a:latin typeface="Franklin Gothic Book" panose="020B0503020102020204" pitchFamily="34" charset="0"/>
              </a:rPr>
              <a:t>(grants to third-party employers)</a:t>
            </a:r>
          </a:p>
        </p:txBody>
      </p:sp>
      <p:sp>
        <p:nvSpPr>
          <p:cNvPr id="10" name="TextBox 9">
            <a:extLst>
              <a:ext uri="{FF2B5EF4-FFF2-40B4-BE49-F238E27FC236}">
                <a16:creationId xmlns:a16="http://schemas.microsoft.com/office/drawing/2014/main" id="{A89CD7E3-861A-48A3-AEB6-7E16BA296667}"/>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18</a:t>
            </a:fld>
            <a:r>
              <a:rPr lang="en-US" sz="1400">
                <a:latin typeface="Calibri Light"/>
                <a:cs typeface="Calibri Light"/>
              </a:rPr>
              <a:t> </a:t>
            </a:r>
            <a:endParaRPr lang="en-US"/>
          </a:p>
        </p:txBody>
      </p:sp>
    </p:spTree>
    <p:extLst>
      <p:ext uri="{BB962C8B-B14F-4D97-AF65-F5344CB8AC3E}">
        <p14:creationId xmlns:p14="http://schemas.microsoft.com/office/powerpoint/2010/main" val="253050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407504" y="798123"/>
            <a:ext cx="7843173"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a:solidFill>
                  <a:prstClr val="black"/>
                </a:solidFill>
                <a:latin typeface="+mj-lt"/>
              </a:rPr>
              <a:t>WATER, SEWER &amp; BROADBAND INFRASTRUCTURE</a:t>
            </a:r>
            <a:endParaRPr kumimoji="0" lang="en-US" sz="3000" b="0" i="0" u="none" strike="noStrike" kern="1200" cap="none" spc="0" normalizeH="0" baseline="0" noProof="0">
              <a:ln>
                <a:noFill/>
              </a:ln>
              <a:solidFill>
                <a:prstClr val="black"/>
              </a:solidFill>
              <a:effectLst/>
              <a:uLnTx/>
              <a:uFillTx/>
              <a:latin typeface="+mj-lt"/>
              <a:ea typeface="+mn-ea"/>
              <a:cs typeface="+mn-cs"/>
            </a:endParaRPr>
          </a:p>
        </p:txBody>
      </p:sp>
      <p:sp>
        <p:nvSpPr>
          <p:cNvPr id="18" name="Rectangle 17">
            <a:extLst>
              <a:ext uri="{FF2B5EF4-FFF2-40B4-BE49-F238E27FC236}">
                <a16:creationId xmlns:a16="http://schemas.microsoft.com/office/drawing/2014/main" id="{A8CEFDF9-40A6-4CDE-95FA-9A5E3DBC1785}"/>
              </a:ext>
            </a:extLst>
          </p:cNvPr>
          <p:cNvSpPr/>
          <p:nvPr/>
        </p:nvSpPr>
        <p:spPr>
          <a:xfrm>
            <a:off x="407504" y="1490180"/>
            <a:ext cx="101478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To assist in meeting the critical need for investments and improvements to existing infrastructure in </a:t>
            </a:r>
            <a:r>
              <a:rPr kumimoji="0" lang="en-US" sz="1800" b="0" i="0" u="none" strike="noStrike" kern="1200" cap="none" spc="0" normalizeH="0" baseline="0" noProof="0">
                <a:ln>
                  <a:noFill/>
                </a:ln>
                <a:solidFill>
                  <a:prstClr val="black"/>
                </a:solidFill>
                <a:effectLst/>
                <a:highlight>
                  <a:srgbClr val="FFFF00"/>
                </a:highlight>
                <a:uLnTx/>
                <a:uFillTx/>
                <a:latin typeface="Franklin Gothic Book" panose="020B0503020102020204" pitchFamily="34" charset="0"/>
                <a:ea typeface="+mn-ea"/>
                <a:cs typeface="+mn-cs"/>
              </a:rPr>
              <a:t>water, sewer and broadband, </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counties can invest Fiscal Recovery Funds into these sectors: </a:t>
            </a:r>
          </a:p>
        </p:txBody>
      </p:sp>
      <p:sp>
        <p:nvSpPr>
          <p:cNvPr id="2" name="TextBox 1">
            <a:extLst>
              <a:ext uri="{FF2B5EF4-FFF2-40B4-BE49-F238E27FC236}">
                <a16:creationId xmlns:a16="http://schemas.microsoft.com/office/drawing/2014/main" id="{28D80844-EA55-49F1-B61C-9B4835380FA3}"/>
              </a:ext>
            </a:extLst>
          </p:cNvPr>
          <p:cNvSpPr txBox="1"/>
          <p:nvPr/>
        </p:nvSpPr>
        <p:spPr>
          <a:xfrm>
            <a:off x="407504" y="2966628"/>
            <a:ext cx="5269209" cy="3260316"/>
          </a:xfrm>
          <a:prstGeom prst="rect">
            <a:avLst/>
          </a:prstGeom>
          <a:noFill/>
        </p:spPr>
        <p:txBody>
          <a:bodyPr wrap="square" rtlCol="0">
            <a:spAutoFit/>
          </a:bodyPr>
          <a:lstStyle/>
          <a:p>
            <a:pPr marL="285750" indent="-285750">
              <a:lnSpc>
                <a:spcPct val="125000"/>
              </a:lnSpc>
              <a:spcAft>
                <a:spcPts val="500"/>
              </a:spcAft>
              <a:buClr>
                <a:srgbClr val="00B0F0"/>
              </a:buClr>
              <a:buFont typeface="Arial" panose="020B0604020202020204" pitchFamily="34" charset="0"/>
              <a:buChar char="•"/>
            </a:pPr>
            <a:r>
              <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Improvements to infrastructure, such as building or upgrading facilities and transmission, distribution and storage systems </a:t>
            </a:r>
            <a:r>
              <a:rPr kumimoji="0" lang="en-US" sz="1700" b="0" i="1"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(additional guidance to be released at later date)</a:t>
            </a:r>
          </a:p>
          <a:p>
            <a:pPr>
              <a:lnSpc>
                <a:spcPct val="125000"/>
              </a:lnSpc>
              <a:spcAft>
                <a:spcPts val="500"/>
              </a:spcAft>
              <a:buClr>
                <a:srgbClr val="00B0F0"/>
              </a:buClr>
            </a:pPr>
            <a:endPar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a:p>
            <a:pPr marL="285750" indent="-285750">
              <a:lnSpc>
                <a:spcPct val="125000"/>
              </a:lnSpc>
              <a:spcAft>
                <a:spcPts val="500"/>
              </a:spcAft>
              <a:buClr>
                <a:srgbClr val="00B0F0"/>
              </a:buClr>
              <a:buFont typeface="Arial" panose="020B0604020202020204" pitchFamily="34" charset="0"/>
              <a:buChar char="•"/>
            </a:pPr>
            <a:r>
              <a:rPr lang="en-US" sz="1700">
                <a:solidFill>
                  <a:prstClr val="black"/>
                </a:solidFill>
                <a:latin typeface="Franklin Gothic Book" panose="020B0503020102020204" pitchFamily="34" charset="0"/>
              </a:rPr>
              <a:t>Eligible uses aligned to Environmental Protection Agency (EPA) project categories in the:</a:t>
            </a:r>
          </a:p>
          <a:p>
            <a:pPr marL="742950" lvl="1" indent="-285750">
              <a:lnSpc>
                <a:spcPct val="125000"/>
              </a:lnSpc>
              <a:spcAft>
                <a:spcPts val="500"/>
              </a:spcAft>
              <a:buClr>
                <a:srgbClr val="00B0F0"/>
              </a:buClr>
              <a:buFont typeface="Franklin Gothic Book" panose="020B0503020102020204" pitchFamily="34" charset="0"/>
              <a:buChar char="―"/>
            </a:pPr>
            <a:r>
              <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Clean Water State Revolving Fund (CWSRF)</a:t>
            </a:r>
          </a:p>
          <a:p>
            <a:pPr marL="742950" lvl="1" indent="-285750">
              <a:lnSpc>
                <a:spcPct val="125000"/>
              </a:lnSpc>
              <a:spcAft>
                <a:spcPts val="500"/>
              </a:spcAft>
              <a:buClr>
                <a:srgbClr val="00B0F0"/>
              </a:buClr>
              <a:buFont typeface="Franklin Gothic Book" panose="020B0503020102020204" pitchFamily="34" charset="0"/>
              <a:buChar char="―"/>
            </a:pPr>
            <a:r>
              <a:rPr lang="en-US" sz="1700">
                <a:solidFill>
                  <a:prstClr val="black"/>
                </a:solidFill>
                <a:latin typeface="Franklin Gothic Book" panose="020B0503020102020204" pitchFamily="34" charset="0"/>
              </a:rPr>
              <a:t>Drinking Water State Revolving Fund (DWSRF)</a:t>
            </a:r>
            <a:endPar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8" name="TextBox 7">
            <a:extLst>
              <a:ext uri="{FF2B5EF4-FFF2-40B4-BE49-F238E27FC236}">
                <a16:creationId xmlns:a16="http://schemas.microsoft.com/office/drawing/2014/main" id="{1656CBE6-AFC4-44AB-8E45-D1C060D5D254}"/>
              </a:ext>
            </a:extLst>
          </p:cNvPr>
          <p:cNvSpPr txBox="1"/>
          <p:nvPr/>
        </p:nvSpPr>
        <p:spPr>
          <a:xfrm>
            <a:off x="6165761" y="2966628"/>
            <a:ext cx="5269209" cy="3394968"/>
          </a:xfrm>
          <a:prstGeom prst="rect">
            <a:avLst/>
          </a:prstGeom>
          <a:noFill/>
        </p:spPr>
        <p:txBody>
          <a:bodyPr wrap="square" rtlCol="0">
            <a:spAutoFit/>
          </a:bodyPr>
          <a:lstStyle/>
          <a:p>
            <a:pPr marL="285750" indent="-285750">
              <a:lnSpc>
                <a:spcPct val="125000"/>
              </a:lnSpc>
              <a:spcAft>
                <a:spcPts val="500"/>
              </a:spcAft>
              <a:buClr>
                <a:srgbClr val="00B0F0"/>
              </a:buClr>
              <a:buFont typeface="Arial" panose="020B0604020202020204" pitchFamily="34" charset="0"/>
              <a:buChar char="•"/>
            </a:pPr>
            <a:r>
              <a:rPr lang="en-US" sz="1700">
                <a:solidFill>
                  <a:prstClr val="black"/>
                </a:solidFill>
                <a:latin typeface="Franklin Gothic Book" panose="020B0503020102020204" pitchFamily="34" charset="0"/>
              </a:rPr>
              <a:t>Targets to support households and businesses that </a:t>
            </a:r>
            <a:r>
              <a:rPr lang="en-US" sz="1700" b="1" i="1">
                <a:solidFill>
                  <a:prstClr val="black"/>
                </a:solidFill>
                <a:latin typeface="Franklin Gothic Book" panose="020B0503020102020204" pitchFamily="34" charset="0"/>
              </a:rPr>
              <a:t>do not </a:t>
            </a:r>
            <a:r>
              <a:rPr lang="en-US" sz="1700">
                <a:solidFill>
                  <a:prstClr val="black"/>
                </a:solidFill>
                <a:latin typeface="Franklin Gothic Book" panose="020B0503020102020204" pitchFamily="34" charset="0"/>
              </a:rPr>
              <a:t>deliver 25 Mbps download/3 Mbps upload</a:t>
            </a:r>
          </a:p>
          <a:p>
            <a:pPr>
              <a:lnSpc>
                <a:spcPct val="125000"/>
              </a:lnSpc>
              <a:spcAft>
                <a:spcPts val="500"/>
              </a:spcAft>
              <a:buClr>
                <a:srgbClr val="00B0F0"/>
              </a:buClr>
            </a:pPr>
            <a:endParaRPr lang="en-US" sz="1200">
              <a:solidFill>
                <a:prstClr val="black"/>
              </a:solidFill>
              <a:latin typeface="Franklin Gothic Book" panose="020B0503020102020204" pitchFamily="34" charset="0"/>
            </a:endParaRPr>
          </a:p>
          <a:p>
            <a:pPr marL="285750" indent="-285750">
              <a:lnSpc>
                <a:spcPct val="125000"/>
              </a:lnSpc>
              <a:spcAft>
                <a:spcPts val="500"/>
              </a:spcAft>
              <a:buClr>
                <a:srgbClr val="00B0F0"/>
              </a:buClr>
              <a:buFont typeface="Arial" panose="020B0604020202020204" pitchFamily="34" charset="0"/>
              <a:buChar char="•"/>
            </a:pPr>
            <a:r>
              <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rPr>
              <a:t>Fund projects that </a:t>
            </a:r>
            <a:r>
              <a:rPr lang="en-US" sz="1700">
                <a:solidFill>
                  <a:prstClr val="black"/>
                </a:solidFill>
                <a:latin typeface="Franklin Gothic Book" panose="020B0503020102020204" pitchFamily="34" charset="0"/>
              </a:rPr>
              <a:t>deliver reliable services – </a:t>
            </a:r>
            <a:r>
              <a:rPr lang="en-US" sz="1700">
                <a:solidFill>
                  <a:prstClr val="black"/>
                </a:solidFill>
                <a:latin typeface="Franklin Gothic Demi" panose="020B0703020102020204" pitchFamily="34" charset="0"/>
              </a:rPr>
              <a:t>minimum 100 Mbps download/100 Mbps upload speed </a:t>
            </a:r>
            <a:r>
              <a:rPr lang="en-US" sz="1700">
                <a:solidFill>
                  <a:prstClr val="black"/>
                </a:solidFill>
                <a:latin typeface="Franklin Gothic Book" panose="020B0503020102020204" pitchFamily="34" charset="0"/>
              </a:rPr>
              <a:t>unless impracticable due to geography, topography, or excessive costs</a:t>
            </a:r>
          </a:p>
          <a:p>
            <a:pPr>
              <a:lnSpc>
                <a:spcPct val="125000"/>
              </a:lnSpc>
              <a:spcAft>
                <a:spcPts val="500"/>
              </a:spcAft>
              <a:buClr>
                <a:srgbClr val="00B0F0"/>
              </a:buClr>
            </a:pPr>
            <a:endParaRPr lang="en-US" sz="1200">
              <a:solidFill>
                <a:prstClr val="black"/>
              </a:solidFill>
              <a:latin typeface="Franklin Gothic Book" panose="020B0503020102020204" pitchFamily="34" charset="0"/>
            </a:endParaRPr>
          </a:p>
          <a:p>
            <a:pPr marL="285750" indent="-285750">
              <a:lnSpc>
                <a:spcPct val="125000"/>
              </a:lnSpc>
              <a:spcAft>
                <a:spcPts val="500"/>
              </a:spcAft>
              <a:buClr>
                <a:srgbClr val="00B0F0"/>
              </a:buClr>
              <a:buFont typeface="Arial" panose="020B0604020202020204" pitchFamily="34" charset="0"/>
              <a:buChar char="•"/>
            </a:pPr>
            <a:r>
              <a:rPr lang="en-US" sz="1700">
                <a:solidFill>
                  <a:prstClr val="black"/>
                </a:solidFill>
                <a:latin typeface="Franklin Gothic Book" panose="020B0503020102020204" pitchFamily="34" charset="0"/>
              </a:rPr>
              <a:t>Complement broadband investments made through the Capital Projects Funds authorized under ARPA</a:t>
            </a:r>
          </a:p>
        </p:txBody>
      </p:sp>
      <p:sp>
        <p:nvSpPr>
          <p:cNvPr id="4" name="TextBox 3">
            <a:extLst>
              <a:ext uri="{FF2B5EF4-FFF2-40B4-BE49-F238E27FC236}">
                <a16:creationId xmlns:a16="http://schemas.microsoft.com/office/drawing/2014/main" id="{A2BB3EC3-B24E-4389-95FA-952CC1A97714}"/>
              </a:ext>
            </a:extLst>
          </p:cNvPr>
          <p:cNvSpPr txBox="1"/>
          <p:nvPr/>
        </p:nvSpPr>
        <p:spPr>
          <a:xfrm>
            <a:off x="471256" y="2420094"/>
            <a:ext cx="5033846" cy="400110"/>
          </a:xfrm>
          <a:prstGeom prst="rect">
            <a:avLst/>
          </a:prstGeom>
          <a:solidFill>
            <a:srgbClr val="00B0F0"/>
          </a:solidFill>
        </p:spPr>
        <p:txBody>
          <a:bodyPr wrap="square" rtlCol="0">
            <a:spAutoFit/>
          </a:bodyPr>
          <a:lstStyle/>
          <a:p>
            <a:pPr algn="ctr"/>
            <a:r>
              <a:rPr lang="en-US" sz="2000">
                <a:solidFill>
                  <a:schemeClr val="bg1"/>
                </a:solidFill>
                <a:latin typeface="Franklin Gothic Demi" panose="020B0703020102020204" pitchFamily="34" charset="0"/>
              </a:rPr>
              <a:t>WATER &amp; SEWER INFRASTRUCTURE</a:t>
            </a:r>
          </a:p>
        </p:txBody>
      </p:sp>
      <p:sp>
        <p:nvSpPr>
          <p:cNvPr id="11" name="TextBox 10">
            <a:extLst>
              <a:ext uri="{FF2B5EF4-FFF2-40B4-BE49-F238E27FC236}">
                <a16:creationId xmlns:a16="http://schemas.microsoft.com/office/drawing/2014/main" id="{9E1324C5-E281-4FA2-BEFB-7C48BF7A6F68}"/>
              </a:ext>
            </a:extLst>
          </p:cNvPr>
          <p:cNvSpPr txBox="1"/>
          <p:nvPr/>
        </p:nvSpPr>
        <p:spPr>
          <a:xfrm>
            <a:off x="6265685" y="2416462"/>
            <a:ext cx="5033846" cy="400110"/>
          </a:xfrm>
          <a:prstGeom prst="rect">
            <a:avLst/>
          </a:prstGeom>
          <a:solidFill>
            <a:srgbClr val="00B0F0"/>
          </a:solidFill>
        </p:spPr>
        <p:txBody>
          <a:bodyPr wrap="square" rtlCol="0">
            <a:spAutoFit/>
          </a:bodyPr>
          <a:lstStyle/>
          <a:p>
            <a:pPr algn="ctr"/>
            <a:r>
              <a:rPr lang="en-US" sz="2000">
                <a:solidFill>
                  <a:schemeClr val="bg1"/>
                </a:solidFill>
                <a:latin typeface="Franklin Gothic Demi" panose="020B0703020102020204" pitchFamily="34" charset="0"/>
              </a:rPr>
              <a:t>BROADBAND INFRASTRUCTURE</a:t>
            </a:r>
          </a:p>
        </p:txBody>
      </p:sp>
      <p:sp>
        <p:nvSpPr>
          <p:cNvPr id="10" name="TextBox 9">
            <a:extLst>
              <a:ext uri="{FF2B5EF4-FFF2-40B4-BE49-F238E27FC236}">
                <a16:creationId xmlns:a16="http://schemas.microsoft.com/office/drawing/2014/main" id="{B1FF6F5C-F759-4077-A5C1-96EA9F99DE65}"/>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19</a:t>
            </a:fld>
            <a:r>
              <a:rPr lang="en-US" sz="1400">
                <a:latin typeface="Calibri Light"/>
                <a:cs typeface="Calibri Light"/>
              </a:rPr>
              <a:t> </a:t>
            </a:r>
            <a:endParaRPr lang="en-US"/>
          </a:p>
        </p:txBody>
      </p:sp>
    </p:spTree>
    <p:extLst>
      <p:ext uri="{BB962C8B-B14F-4D97-AF65-F5344CB8AC3E}">
        <p14:creationId xmlns:p14="http://schemas.microsoft.com/office/powerpoint/2010/main" val="83749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43769" y="326007"/>
            <a:ext cx="3607462" cy="584775"/>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latin typeface="Calibri Light"/>
                <a:cs typeface="Calibri Light"/>
              </a:rPr>
              <a:t>TABLE OF CONTENTS</a:t>
            </a:r>
            <a:endParaRPr kumimoji="0" lang="en-US" sz="3200" b="0" i="0" u="none" strike="noStrike" kern="1200" cap="none" spc="0" normalizeH="0" baseline="0" noProof="0">
              <a:ln>
                <a:noFill/>
              </a:ln>
              <a:effectLst/>
              <a:uLnTx/>
              <a:uFillTx/>
              <a:latin typeface="Calibri Light"/>
              <a:cs typeface="Calibri Light"/>
            </a:endParaRPr>
          </a:p>
        </p:txBody>
      </p:sp>
      <p:sp>
        <p:nvSpPr>
          <p:cNvPr id="3" name="Slide Number Placeholder 2">
            <a:extLst>
              <a:ext uri="{FF2B5EF4-FFF2-40B4-BE49-F238E27FC236}">
                <a16:creationId xmlns:a16="http://schemas.microsoft.com/office/drawing/2014/main" id="{A11B7533-66CD-46C0-B06E-B8ABB8AF90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DCE35-E0C2-4015-9541-971C3F7CD17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D8D3824-9D4E-4AD6-81D5-9C20285EDB38}"/>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2</a:t>
            </a:fld>
            <a:r>
              <a:rPr lang="en-US" sz="1400">
                <a:latin typeface="Calibri Light"/>
                <a:cs typeface="Calibri Light"/>
              </a:rPr>
              <a:t> </a:t>
            </a:r>
            <a:endParaRPr lang="en-US"/>
          </a:p>
        </p:txBody>
      </p:sp>
      <p:sp>
        <p:nvSpPr>
          <p:cNvPr id="19" name="Rectangle 18">
            <a:extLst>
              <a:ext uri="{FF2B5EF4-FFF2-40B4-BE49-F238E27FC236}">
                <a16:creationId xmlns:a16="http://schemas.microsoft.com/office/drawing/2014/main" id="{F01A71A7-61F2-41D0-9C8E-B91F3BF62174}"/>
              </a:ext>
            </a:extLst>
          </p:cNvPr>
          <p:cNvSpPr/>
          <p:nvPr/>
        </p:nvSpPr>
        <p:spPr>
          <a:xfrm>
            <a:off x="845640" y="1034552"/>
            <a:ext cx="7059792" cy="52014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
                <a:srgbClr val="00B0F0"/>
              </a:buClr>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Franklin Gothic Demi" panose="020B0703020102020204" pitchFamily="34" charset="0"/>
              </a:rPr>
              <a:t>How to register on U.S. Treasury’s portal and request Recovery Funds</a:t>
            </a:r>
          </a:p>
          <a:p>
            <a:pPr marL="342900" lvl="0" indent="-342900">
              <a:spcAft>
                <a:spcPts val="600"/>
              </a:spcAft>
              <a:buClr>
                <a:srgbClr val="00B0F0"/>
              </a:buClr>
              <a:buFont typeface="+mj-lt"/>
              <a:buAutoNum type="arabicPeriod"/>
              <a:defRPr/>
            </a:pPr>
            <a:r>
              <a:rPr lang="en-US" sz="1600">
                <a:solidFill>
                  <a:prstClr val="black"/>
                </a:solidFill>
                <a:latin typeface="Franklin Gothic Demi" panose="020B0703020102020204" pitchFamily="34" charset="0"/>
              </a:rPr>
              <a:t>New essential resources and guidance from U.S. Treasury </a:t>
            </a: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hlinkClick r:id="rId3"/>
              </a:rPr>
              <a:t>Interim final rule</a:t>
            </a:r>
            <a:endParaRPr lang="en-US" sz="1600">
              <a:solidFill>
                <a:prstClr val="black"/>
              </a:solidFill>
              <a:latin typeface="Franklin Gothic Book" panose="020B0503020102020204" pitchFamily="34" charset="0"/>
            </a:endParaRP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hlinkClick r:id="rId4"/>
              </a:rPr>
              <a:t>Fact sheet</a:t>
            </a:r>
            <a:endParaRPr lang="en-US" sz="1600">
              <a:solidFill>
                <a:prstClr val="black"/>
              </a:solidFill>
              <a:latin typeface="Franklin Gothic Book" panose="020B0503020102020204" pitchFamily="34" charset="0"/>
            </a:endParaRP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hlinkClick r:id="rId5"/>
              </a:rPr>
              <a:t>FAQs</a:t>
            </a:r>
            <a:endParaRPr lang="en-US" sz="1600">
              <a:solidFill>
                <a:prstClr val="black"/>
              </a:solidFill>
              <a:latin typeface="Franklin Gothic Book" panose="020B0503020102020204" pitchFamily="34" charset="0"/>
            </a:endParaRP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hlinkClick r:id="rId6"/>
              </a:rPr>
              <a:t>Quick reference guide</a:t>
            </a:r>
            <a:endParaRPr lang="en-US" sz="1600">
              <a:solidFill>
                <a:prstClr val="black"/>
              </a:solidFill>
              <a:latin typeface="Franklin Gothic Book" panose="020B0503020102020204" pitchFamily="34" charset="0"/>
            </a:endParaRP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hlinkClick r:id="rId7"/>
              </a:rPr>
              <a:t>County Recovery Fund allocations</a:t>
            </a:r>
            <a:endParaRPr lang="en-US" sz="1600">
              <a:solidFill>
                <a:prstClr val="black"/>
              </a:solidFill>
              <a:latin typeface="Franklin Gothic Book" panose="020B0503020102020204" pitchFamily="34" charset="0"/>
            </a:endParaRPr>
          </a:p>
          <a:p>
            <a:pPr marL="342900" lvl="0" indent="-342900">
              <a:spcAft>
                <a:spcPts val="600"/>
              </a:spcAft>
              <a:buClr>
                <a:srgbClr val="00B0F0"/>
              </a:buClr>
              <a:buFont typeface="+mj-lt"/>
              <a:buAutoNum type="arabicPeriod"/>
              <a:defRPr/>
            </a:pPr>
            <a:r>
              <a:rPr lang="en-US" sz="1600">
                <a:solidFill>
                  <a:prstClr val="black"/>
                </a:solidFill>
                <a:latin typeface="Franklin Gothic Demi" panose="020B0703020102020204" pitchFamily="34" charset="0"/>
              </a:rPr>
              <a:t>Key Use of Funds and Reporting Dates</a:t>
            </a:r>
          </a:p>
          <a:p>
            <a:pPr marL="342900" lvl="0" indent="-342900">
              <a:spcAft>
                <a:spcPts val="600"/>
              </a:spcAft>
              <a:buClr>
                <a:srgbClr val="00B0F0"/>
              </a:buClr>
              <a:buFont typeface="+mj-lt"/>
              <a:buAutoNum type="arabicPeriod"/>
              <a:defRPr/>
            </a:pPr>
            <a:r>
              <a:rPr lang="en-US" sz="1600">
                <a:solidFill>
                  <a:prstClr val="black"/>
                </a:solidFill>
                <a:latin typeface="Franklin Gothic Demi" panose="020B0703020102020204" pitchFamily="34" charset="0"/>
              </a:rPr>
              <a:t>Key </a:t>
            </a:r>
            <a:r>
              <a:rPr lang="en-US" sz="1600" i="1">
                <a:solidFill>
                  <a:prstClr val="black"/>
                </a:solidFill>
                <a:latin typeface="Franklin Gothic Demi" panose="020B0703020102020204" pitchFamily="34" charset="0"/>
              </a:rPr>
              <a:t>Terms of Art </a:t>
            </a:r>
            <a:r>
              <a:rPr lang="en-US" sz="1600">
                <a:solidFill>
                  <a:prstClr val="black"/>
                </a:solidFill>
                <a:latin typeface="Franklin Gothic Demi" panose="020B0703020102020204" pitchFamily="34" charset="0"/>
              </a:rPr>
              <a:t>used in the Interim Rule</a:t>
            </a:r>
          </a:p>
          <a:p>
            <a:pPr marL="342900" lvl="0" indent="-342900">
              <a:spcAft>
                <a:spcPts val="600"/>
              </a:spcAft>
              <a:buClr>
                <a:srgbClr val="00B0F0"/>
              </a:buClr>
              <a:buFont typeface="+mj-lt"/>
              <a:buAutoNum type="arabicPeriod"/>
              <a:defRPr/>
            </a:pPr>
            <a:r>
              <a:rPr lang="en-US" sz="1600">
                <a:solidFill>
                  <a:prstClr val="black"/>
                </a:solidFill>
                <a:latin typeface="Franklin Gothic Demi" panose="020B0703020102020204" pitchFamily="34" charset="0"/>
              </a:rPr>
              <a:t>Defining eligible and ineligible uses</a:t>
            </a: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Support the public health response</a:t>
            </a: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Address negative economic impacts</a:t>
            </a: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Replace republic sector revenue loss</a:t>
            </a:r>
          </a:p>
          <a:p>
            <a:pPr marL="800100" lvl="1" indent="-342900">
              <a:spcAft>
                <a:spcPts val="600"/>
              </a:spcAft>
              <a:buClr>
                <a:srgbClr val="00B0F0"/>
              </a:buClr>
              <a:buFont typeface="Arial" panose="020B0604020202020204" pitchFamily="34" charset="0"/>
              <a:buChar char="•"/>
              <a:defRPr/>
            </a:pPr>
            <a:r>
              <a:rPr lang="en-US" sz="1600">
                <a:solidFill>
                  <a:prstClr val="black"/>
                </a:solidFill>
                <a:latin typeface="Franklin Gothic Book" panose="020B0503020102020204" pitchFamily="34" charset="0"/>
              </a:rPr>
              <a:t>Broadband, water and sewer infrastructure</a:t>
            </a:r>
            <a:endParaRPr lang="en-US" sz="1600">
              <a:solidFill>
                <a:prstClr val="black"/>
              </a:solidFill>
              <a:latin typeface="Franklin Gothic Demi" panose="020B0703020102020204" pitchFamily="34" charset="0"/>
            </a:endParaRPr>
          </a:p>
          <a:p>
            <a:pPr marL="342900" lvl="0" indent="-342900">
              <a:spcAft>
                <a:spcPts val="600"/>
              </a:spcAft>
              <a:buClr>
                <a:srgbClr val="00B0F0"/>
              </a:buClr>
              <a:buFont typeface="+mj-lt"/>
              <a:buAutoNum type="arabicPeriod"/>
              <a:defRPr/>
            </a:pPr>
            <a:r>
              <a:rPr lang="en-US" sz="1600">
                <a:solidFill>
                  <a:prstClr val="black"/>
                </a:solidFill>
                <a:latin typeface="Franklin Gothic Demi" panose="020B0703020102020204" pitchFamily="34" charset="0"/>
              </a:rPr>
              <a:t>Reporting requirements</a:t>
            </a:r>
          </a:p>
          <a:p>
            <a:pPr marL="342900" marR="0" lvl="0" indent="-342900" algn="l" defTabSz="914400" rtl="0" eaLnBrk="1" fontAlgn="auto" latinLnBrk="0" hangingPunct="1">
              <a:lnSpc>
                <a:spcPct val="100000"/>
              </a:lnSpc>
              <a:spcBef>
                <a:spcPts val="0"/>
              </a:spcBef>
              <a:spcAft>
                <a:spcPts val="600"/>
              </a:spcAft>
              <a:buClr>
                <a:srgbClr val="00B0F0"/>
              </a:buClr>
              <a:buSzTx/>
              <a:buFont typeface="+mj-lt"/>
              <a:buAutoNum type="arabicPeriod"/>
              <a:tabLst/>
              <a:defRPr/>
            </a:pPr>
            <a:endParaRPr kumimoji="0" lang="en-US" sz="17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6" name="Picture 5">
            <a:extLst>
              <a:ext uri="{FF2B5EF4-FFF2-40B4-BE49-F238E27FC236}">
                <a16:creationId xmlns:a16="http://schemas.microsoft.com/office/drawing/2014/main" id="{D40060E4-2A97-4F65-A766-816E6D4A9B3F}"/>
              </a:ext>
            </a:extLst>
          </p:cNvPr>
          <p:cNvPicPr>
            <a:picLocks noChangeAspect="1"/>
          </p:cNvPicPr>
          <p:nvPr/>
        </p:nvPicPr>
        <p:blipFill>
          <a:blip r:embed="rId8"/>
          <a:stretch>
            <a:fillRect/>
          </a:stretch>
        </p:blipFill>
        <p:spPr>
          <a:xfrm>
            <a:off x="7208680" y="1470365"/>
            <a:ext cx="3510672" cy="4299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4921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521232" y="434859"/>
            <a:ext cx="542084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DEFINING </a:t>
            </a:r>
            <a:r>
              <a:rPr kumimoji="0" lang="en-US" sz="3200" b="0" i="0" u="none" strike="noStrike" kern="1200" cap="none" spc="0" normalizeH="0" baseline="0" noProof="0">
                <a:ln>
                  <a:noFill/>
                </a:ln>
                <a:solidFill>
                  <a:prstClr val="black"/>
                </a:solidFill>
                <a:effectLst/>
                <a:highlight>
                  <a:srgbClr val="FFFF00"/>
                </a:highlight>
                <a:uLnTx/>
                <a:uFillTx/>
                <a:latin typeface="+mj-lt"/>
                <a:ea typeface="+mn-ea"/>
                <a:cs typeface="+mn-cs"/>
              </a:rPr>
              <a:t>INELIGIBLE</a:t>
            </a:r>
            <a:r>
              <a:rPr kumimoji="0" lang="en-US" sz="3200" b="0" i="0" u="none" strike="noStrike" kern="1200" cap="none" spc="0" normalizeH="0" baseline="0" noProof="0">
                <a:ln>
                  <a:noFill/>
                </a:ln>
                <a:solidFill>
                  <a:prstClr val="black"/>
                </a:solidFill>
                <a:effectLst/>
                <a:uLnTx/>
                <a:uFillTx/>
                <a:latin typeface="+mj-lt"/>
                <a:ea typeface="+mn-ea"/>
                <a:cs typeface="+mn-cs"/>
              </a:rPr>
              <a:t> EXPENSES</a:t>
            </a:r>
          </a:p>
        </p:txBody>
      </p:sp>
      <p:sp>
        <p:nvSpPr>
          <p:cNvPr id="6" name="TextBox 5">
            <a:extLst>
              <a:ext uri="{FF2B5EF4-FFF2-40B4-BE49-F238E27FC236}">
                <a16:creationId xmlns:a16="http://schemas.microsoft.com/office/drawing/2014/main" id="{5DA8FFF4-2CF5-49F0-BF95-494B07130B19}"/>
              </a:ext>
            </a:extLst>
          </p:cNvPr>
          <p:cNvSpPr txBox="1"/>
          <p:nvPr/>
        </p:nvSpPr>
        <p:spPr>
          <a:xfrm>
            <a:off x="1274512" y="1215216"/>
            <a:ext cx="187262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PENSION FUNDS</a:t>
            </a:r>
          </a:p>
        </p:txBody>
      </p:sp>
      <p:sp>
        <p:nvSpPr>
          <p:cNvPr id="8" name="TextBox 7">
            <a:extLst>
              <a:ext uri="{FF2B5EF4-FFF2-40B4-BE49-F238E27FC236}">
                <a16:creationId xmlns:a16="http://schemas.microsoft.com/office/drawing/2014/main" id="{62D27541-AFA4-4BB2-9A69-353C9368EB52}"/>
              </a:ext>
            </a:extLst>
          </p:cNvPr>
          <p:cNvSpPr txBox="1"/>
          <p:nvPr/>
        </p:nvSpPr>
        <p:spPr>
          <a:xfrm>
            <a:off x="1317639" y="2921637"/>
            <a:ext cx="244034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OTHER RESTRICTIONS</a:t>
            </a:r>
          </a:p>
        </p:txBody>
      </p:sp>
      <p:sp>
        <p:nvSpPr>
          <p:cNvPr id="11" name="TextBox 10">
            <a:extLst>
              <a:ext uri="{FF2B5EF4-FFF2-40B4-BE49-F238E27FC236}">
                <a16:creationId xmlns:a16="http://schemas.microsoft.com/office/drawing/2014/main" id="{B3573554-C08D-412E-8EB8-3E2F1A1022C1}"/>
              </a:ext>
            </a:extLst>
          </p:cNvPr>
          <p:cNvSpPr txBox="1"/>
          <p:nvPr/>
        </p:nvSpPr>
        <p:spPr>
          <a:xfrm>
            <a:off x="1317639" y="1579061"/>
            <a:ext cx="646470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Funding cannot be used </a:t>
            </a:r>
            <a:r>
              <a:rPr lang="en-US" sz="1400">
                <a:solidFill>
                  <a:prstClr val="black"/>
                </a:solidFill>
                <a:latin typeface="Franklin Gothic Book" panose="020B0503020102020204" pitchFamily="34" charset="0"/>
              </a:rPr>
              <a:t>for deposits into defined benefit pension funds…However, Treasury </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defines</a:t>
            </a:r>
            <a:r>
              <a:rPr lang="en-US" sz="1400">
                <a:solidFill>
                  <a:prstClr val="black"/>
                </a:solidFill>
                <a:latin typeface="Franklin Gothic Book" panose="020B0503020102020204" pitchFamily="34" charset="0"/>
              </a:rPr>
              <a:t> a “deposit” as an extraordinary contribution to a pension fund for the purpose of reducing an accrued, unfunded liability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highlight>
                  <a:srgbClr val="FFFF00"/>
                </a:highlight>
                <a:uLnTx/>
                <a:uFillTx/>
                <a:latin typeface="Franklin Gothic Demi" panose="020B0703020102020204" pitchFamily="34" charset="0"/>
              </a:rPr>
              <a:t>Recipients may use funds for routine pa</a:t>
            </a:r>
            <a:r>
              <a:rPr lang="en-US" sz="1400" err="1">
                <a:solidFill>
                  <a:prstClr val="black"/>
                </a:solidFill>
                <a:highlight>
                  <a:srgbClr val="FFFF00"/>
                </a:highlight>
                <a:latin typeface="Franklin Gothic Demi" panose="020B0703020102020204" pitchFamily="34" charset="0"/>
              </a:rPr>
              <a:t>yroll</a:t>
            </a:r>
            <a:r>
              <a:rPr lang="en-US" sz="1400">
                <a:solidFill>
                  <a:prstClr val="black"/>
                </a:solidFill>
                <a:highlight>
                  <a:srgbClr val="FFFF00"/>
                </a:highlight>
                <a:latin typeface="Franklin Gothic Demi" panose="020B0703020102020204" pitchFamily="34" charset="0"/>
              </a:rPr>
              <a:t> contributions to pensions of employees whose wages and salaries are an eligible use</a:t>
            </a:r>
          </a:p>
        </p:txBody>
      </p:sp>
      <p:sp>
        <p:nvSpPr>
          <p:cNvPr id="12" name="TextBox 11">
            <a:extLst>
              <a:ext uri="{FF2B5EF4-FFF2-40B4-BE49-F238E27FC236}">
                <a16:creationId xmlns:a16="http://schemas.microsoft.com/office/drawing/2014/main" id="{0279929F-0984-4023-844A-FB53F9C57265}"/>
              </a:ext>
            </a:extLst>
          </p:cNvPr>
          <p:cNvSpPr txBox="1"/>
          <p:nvPr/>
        </p:nvSpPr>
        <p:spPr>
          <a:xfrm>
            <a:off x="669359" y="1132271"/>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1</a:t>
            </a:r>
          </a:p>
        </p:txBody>
      </p:sp>
      <p:sp>
        <p:nvSpPr>
          <p:cNvPr id="13" name="TextBox 12">
            <a:extLst>
              <a:ext uri="{FF2B5EF4-FFF2-40B4-BE49-F238E27FC236}">
                <a16:creationId xmlns:a16="http://schemas.microsoft.com/office/drawing/2014/main" id="{68824215-04B1-4558-A9EE-21C91345A734}"/>
              </a:ext>
            </a:extLst>
          </p:cNvPr>
          <p:cNvSpPr txBox="1"/>
          <p:nvPr/>
        </p:nvSpPr>
        <p:spPr>
          <a:xfrm>
            <a:off x="669359" y="2948606"/>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2</a:t>
            </a:r>
          </a:p>
        </p:txBody>
      </p:sp>
      <p:sp>
        <p:nvSpPr>
          <p:cNvPr id="14" name="TextBox 13">
            <a:extLst>
              <a:ext uri="{FF2B5EF4-FFF2-40B4-BE49-F238E27FC236}">
                <a16:creationId xmlns:a16="http://schemas.microsoft.com/office/drawing/2014/main" id="{E4EF8BF0-B108-4261-B612-6611337CF437}"/>
              </a:ext>
            </a:extLst>
          </p:cNvPr>
          <p:cNvSpPr txBox="1"/>
          <p:nvPr/>
        </p:nvSpPr>
        <p:spPr>
          <a:xfrm>
            <a:off x="669359" y="5050808"/>
            <a:ext cx="470000" cy="677108"/>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Franklin Gothic Heavy" panose="020B0903020102020204" pitchFamily="34" charset="0"/>
                <a:ea typeface="+mn-ea"/>
                <a:cs typeface="+mn-cs"/>
              </a:rPr>
              <a:t>3</a:t>
            </a:r>
          </a:p>
        </p:txBody>
      </p:sp>
      <p:sp>
        <p:nvSpPr>
          <p:cNvPr id="17" name="TextBox 16">
            <a:extLst>
              <a:ext uri="{FF2B5EF4-FFF2-40B4-BE49-F238E27FC236}">
                <a16:creationId xmlns:a16="http://schemas.microsoft.com/office/drawing/2014/main" id="{2E02195A-2C1C-4E1E-A332-AC6525A2B130}"/>
              </a:ext>
            </a:extLst>
          </p:cNvPr>
          <p:cNvSpPr txBox="1"/>
          <p:nvPr/>
        </p:nvSpPr>
        <p:spPr>
          <a:xfrm>
            <a:off x="1317639" y="3252773"/>
            <a:ext cx="8622694" cy="138499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Franklin Gothic Book"/>
              </a:rPr>
              <a:t>Funding debt service, legal settlements or judgements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Franklin Gothic Book"/>
              </a:rPr>
              <a:t>Deposits to rainy day funds or financial reserves</a:t>
            </a:r>
          </a:p>
          <a:p>
            <a:pPr marL="285750" indent="-285750">
              <a:buFont typeface="Arial" panose="020B0604020202020204" pitchFamily="34" charset="0"/>
              <a:buChar char="•"/>
              <a:defRPr/>
            </a:pPr>
            <a:r>
              <a:rPr lang="en-US" sz="1400">
                <a:latin typeface="Franklin Gothic Demi"/>
              </a:rPr>
              <a:t>Non-federal match requirement (I.e. EDA &amp; Medicaid)  </a:t>
            </a:r>
            <a:r>
              <a:rPr lang="en-US" sz="1400" i="1">
                <a:latin typeface="Franklin Gothic Demi"/>
              </a:rPr>
              <a:t>&amp; be sure to reach the latest FEMA guidance</a:t>
            </a:r>
          </a:p>
          <a:p>
            <a:pPr marL="742950" lvl="1" indent="-285750">
              <a:buFont typeface="Arial" panose="020B0604020202020204" pitchFamily="34" charset="0"/>
              <a:buChar char="•"/>
              <a:defRPr/>
            </a:pPr>
            <a:r>
              <a:rPr lang="en-US" sz="1400">
                <a:latin typeface="Franklin Gothic Book"/>
                <a:ea typeface="+mn-lt"/>
                <a:cs typeface="+mn-lt"/>
              </a:rPr>
              <a:t>The President’s directive allows FEMA to pay 100% federal funding for the costs of activities that have previously been determined eligible, from the beginning of the pandemic in January 2020 to Sept. 30, 2021. </a:t>
            </a:r>
            <a:endParaRPr lang="en-US" sz="1400" b="0" i="1" u="none" strike="noStrike" kern="1200" cap="none" spc="0" normalizeH="0" baseline="0" noProof="0">
              <a:ln>
                <a:noFill/>
              </a:ln>
              <a:effectLst/>
              <a:uLnTx/>
              <a:uFillTx/>
              <a:latin typeface="Franklin Gothic Book"/>
            </a:endParaRPr>
          </a:p>
        </p:txBody>
      </p:sp>
      <p:sp>
        <p:nvSpPr>
          <p:cNvPr id="18" name="TextBox 17">
            <a:extLst>
              <a:ext uri="{FF2B5EF4-FFF2-40B4-BE49-F238E27FC236}">
                <a16:creationId xmlns:a16="http://schemas.microsoft.com/office/drawing/2014/main" id="{C92EC48A-6325-4379-90CF-5111499136E6}"/>
              </a:ext>
            </a:extLst>
          </p:cNvPr>
          <p:cNvSpPr txBox="1"/>
          <p:nvPr/>
        </p:nvSpPr>
        <p:spPr>
          <a:xfrm>
            <a:off x="1276207" y="4674144"/>
            <a:ext cx="36518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NET REDUCTION IN TAX REVENUE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a:t>
            </a:r>
            <a:r>
              <a:rPr kumimoji="0" lang="en-US" sz="1800" b="0" i="0" u="none" strike="noStrike" kern="1200" cap="none" spc="0" normalizeH="0" baseline="0" noProof="0">
                <a:ln>
                  <a:noFill/>
                </a:ln>
                <a:solidFill>
                  <a:srgbClr val="00B0F0"/>
                </a:solidFill>
                <a:effectLst/>
                <a:uLnTx/>
                <a:uFillTx/>
                <a:latin typeface="Franklin Gothic Demi" panose="020B0703020102020204" pitchFamily="34" charset="0"/>
                <a:ea typeface="+mn-ea"/>
                <a:cs typeface="+mn-cs"/>
              </a:rPr>
              <a:t>LIMITED TO TATE &amp; TERRITORIES</a:t>
            </a: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a:t>
            </a:r>
          </a:p>
        </p:txBody>
      </p:sp>
      <p:sp>
        <p:nvSpPr>
          <p:cNvPr id="19" name="TextBox 18">
            <a:extLst>
              <a:ext uri="{FF2B5EF4-FFF2-40B4-BE49-F238E27FC236}">
                <a16:creationId xmlns:a16="http://schemas.microsoft.com/office/drawing/2014/main" id="{150A591F-1C2F-4241-A522-809F450E3320}"/>
              </a:ext>
            </a:extLst>
          </p:cNvPr>
          <p:cNvSpPr txBox="1"/>
          <p:nvPr/>
        </p:nvSpPr>
        <p:spPr>
          <a:xfrm>
            <a:off x="1274512" y="5352037"/>
            <a:ext cx="646470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If a state or territory has a reduction in net tax revenue, they must demonstrate how they paid for the tax cuts from source </a:t>
            </a:r>
            <a:r>
              <a:rPr lang="en-US" sz="1400">
                <a:solidFill>
                  <a:prstClr val="black"/>
                </a:solidFill>
                <a:latin typeface="Franklin Gothic Book" panose="020B0503020102020204" pitchFamily="34" charset="0"/>
              </a:rPr>
              <a:t>other than the Recovery Fund</a:t>
            </a:r>
            <a:endPar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5" name="TextBox 14">
            <a:extLst>
              <a:ext uri="{FF2B5EF4-FFF2-40B4-BE49-F238E27FC236}">
                <a16:creationId xmlns:a16="http://schemas.microsoft.com/office/drawing/2014/main" id="{A31B7F84-AE6B-48FB-BB51-634318A06455}"/>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20</a:t>
            </a:fld>
            <a:r>
              <a:rPr lang="en-US" sz="1400">
                <a:latin typeface="Calibri Light"/>
                <a:cs typeface="Calibri Light"/>
              </a:rPr>
              <a:t> </a:t>
            </a:r>
            <a:endParaRPr lang="en-US"/>
          </a:p>
        </p:txBody>
      </p:sp>
      <p:pic>
        <p:nvPicPr>
          <p:cNvPr id="16" name="Picture 15">
            <a:extLst>
              <a:ext uri="{FF2B5EF4-FFF2-40B4-BE49-F238E27FC236}">
                <a16:creationId xmlns:a16="http://schemas.microsoft.com/office/drawing/2014/main" id="{99E006A2-25CB-4A3F-AE90-8714E2237465}"/>
              </a:ext>
            </a:extLst>
          </p:cNvPr>
          <p:cNvPicPr>
            <a:picLocks noChangeAspect="1"/>
          </p:cNvPicPr>
          <p:nvPr/>
        </p:nvPicPr>
        <p:blipFill>
          <a:blip r:embed="rId3"/>
          <a:stretch>
            <a:fillRect/>
          </a:stretch>
        </p:blipFill>
        <p:spPr>
          <a:xfrm>
            <a:off x="7892541" y="1739444"/>
            <a:ext cx="3837638" cy="1390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80073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08414" y="486689"/>
            <a:ext cx="486460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REPORTING REQUIREMENTS</a:t>
            </a:r>
          </a:p>
        </p:txBody>
      </p:sp>
      <p:sp>
        <p:nvSpPr>
          <p:cNvPr id="18" name="Rectangle 17">
            <a:extLst>
              <a:ext uri="{FF2B5EF4-FFF2-40B4-BE49-F238E27FC236}">
                <a16:creationId xmlns:a16="http://schemas.microsoft.com/office/drawing/2014/main" id="{A8CEFDF9-40A6-4CDE-95FA-9A5E3DBC1785}"/>
              </a:ext>
            </a:extLst>
          </p:cNvPr>
          <p:cNvSpPr/>
          <p:nvPr/>
        </p:nvSpPr>
        <p:spPr>
          <a:xfrm>
            <a:off x="808414" y="1168011"/>
            <a:ext cx="8737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Franklin Gothic Book" panose="020B0503020102020204" pitchFamily="34" charset="0"/>
              </a:rPr>
              <a:t>Recovery Fund recipients will be required to submit an interim report, quarterly report, quarterly project and expenditure reports and annual recovery plan: </a:t>
            </a: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9" name="Rectangle 18">
            <a:extLst>
              <a:ext uri="{FF2B5EF4-FFF2-40B4-BE49-F238E27FC236}">
                <a16:creationId xmlns:a16="http://schemas.microsoft.com/office/drawing/2014/main" id="{F01A71A7-61F2-41D0-9C8E-B91F3BF62174}"/>
              </a:ext>
            </a:extLst>
          </p:cNvPr>
          <p:cNvSpPr/>
          <p:nvPr/>
        </p:nvSpPr>
        <p:spPr>
          <a:xfrm>
            <a:off x="845189" y="2007435"/>
            <a:ext cx="8905097" cy="4311052"/>
          </a:xfrm>
          <a:prstGeom prst="rect">
            <a:avLst/>
          </a:prstGeom>
        </p:spPr>
        <p:txBody>
          <a:bodyPr wrap="square">
            <a:spAutoFit/>
          </a:bodyPr>
          <a:lstStyle/>
          <a:p>
            <a:pPr marL="342900" indent="-342900" fontAlgn="base">
              <a:lnSpc>
                <a:spcPct val="125000"/>
              </a:lnSpc>
              <a:spcAft>
                <a:spcPts val="400"/>
              </a:spcAft>
              <a:buClr>
                <a:srgbClr val="00B0F0"/>
              </a:buClr>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Franklin Gothic Demi" panose="020B0703020102020204" pitchFamily="34" charset="0"/>
              </a:rPr>
              <a:t>Interim reports:  </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Counties will be required to submit one interim report, which will include the county’s expenditures by category at the summary level. The interim report will cover spending from the date the county receives Recovery Funds to July 31, 2021. </a:t>
            </a:r>
            <a:r>
              <a:rPr kumimoji="0" lang="en-US" sz="1400" b="0" i="0" u="none" strike="noStrike" kern="1200" cap="none" spc="0" normalizeH="0" baseline="0" noProof="0">
                <a:ln>
                  <a:noFill/>
                </a:ln>
                <a:solidFill>
                  <a:prstClr val="black"/>
                </a:solidFill>
                <a:effectLst/>
                <a:highlight>
                  <a:srgbClr val="FFFF00"/>
                </a:highlight>
                <a:uLnTx/>
                <a:uFillTx/>
                <a:latin typeface="Franklin Gothic Demi" panose="020B0703020102020204" pitchFamily="34" charset="0"/>
              </a:rPr>
              <a:t>Interim reports are due by August 31, 2021.</a:t>
            </a:r>
          </a:p>
          <a:p>
            <a:pPr fontAlgn="base">
              <a:lnSpc>
                <a:spcPct val="125000"/>
              </a:lnSpc>
              <a:spcAft>
                <a:spcPts val="400"/>
              </a:spcAft>
              <a:buClr>
                <a:srgbClr val="00B0F0"/>
              </a:buClr>
            </a:pPr>
            <a:endPar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a:p>
            <a:pPr marL="342900" indent="-342900" fontAlgn="base">
              <a:lnSpc>
                <a:spcPct val="125000"/>
              </a:lnSpc>
              <a:spcAft>
                <a:spcPts val="400"/>
              </a:spcAft>
              <a:buClr>
                <a:srgbClr val="00B0F0"/>
              </a:buClr>
              <a:buFont typeface="Arial" panose="020B0604020202020204" pitchFamily="34" charset="0"/>
              <a:buChar char="•"/>
            </a:pPr>
            <a:r>
              <a:rPr lang="en-US" sz="1400">
                <a:solidFill>
                  <a:prstClr val="black"/>
                </a:solidFill>
                <a:latin typeface="Franklin Gothic Demi" panose="020B0703020102020204" pitchFamily="34" charset="0"/>
              </a:rPr>
              <a:t>Quarterly project and expenditure reports:  </a:t>
            </a:r>
            <a:r>
              <a:rPr lang="en-US" sz="1400">
                <a:solidFill>
                  <a:prstClr val="black"/>
                </a:solidFill>
                <a:latin typeface="Franklin Gothic Book" panose="020B0503020102020204" pitchFamily="34" charset="0"/>
              </a:rPr>
              <a:t>Counties will be required to submit quarterly project and expenditure reports, which will include financial data, information on contracts and subawards over $50,000 and other information regarding utilization of funds. These reports will be similar to CARES Act Coronavirus Relief Fund. The first report will cover spending from the date the county receives Recovery Funds to September 30, 2021. </a:t>
            </a:r>
            <a:r>
              <a:rPr lang="en-US" sz="1400">
                <a:solidFill>
                  <a:prstClr val="black"/>
                </a:solidFill>
                <a:highlight>
                  <a:srgbClr val="FFFF00"/>
                </a:highlight>
                <a:latin typeface="Franklin Gothic Demi" panose="020B0703020102020204" pitchFamily="34" charset="0"/>
              </a:rPr>
              <a:t>First report is due by October 31, 2021.</a:t>
            </a:r>
          </a:p>
          <a:p>
            <a:pPr marL="342900" indent="-342900" fontAlgn="base">
              <a:lnSpc>
                <a:spcPct val="125000"/>
              </a:lnSpc>
              <a:spcAft>
                <a:spcPts val="400"/>
              </a:spcAft>
              <a:buClr>
                <a:srgbClr val="00B0F0"/>
              </a:buClr>
              <a:buFont typeface="Arial" panose="020B0604020202020204" pitchFamily="34" charset="0"/>
              <a:buChar char="•"/>
            </a:pPr>
            <a:endParaRPr lang="en-US" sz="1400">
              <a:solidFill>
                <a:prstClr val="black"/>
              </a:solidFill>
              <a:latin typeface="Franklin Gothic Book" panose="020B0503020102020204" pitchFamily="34" charset="0"/>
            </a:endParaRPr>
          </a:p>
          <a:p>
            <a:pPr marL="342900" indent="-342900" fontAlgn="base">
              <a:lnSpc>
                <a:spcPct val="125000"/>
              </a:lnSpc>
              <a:spcAft>
                <a:spcPts val="400"/>
              </a:spcAft>
              <a:buClr>
                <a:srgbClr val="00B0F0"/>
              </a:buClr>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Franklin Gothic Demi" panose="020B0703020102020204" pitchFamily="34" charset="0"/>
              </a:rPr>
              <a:t>Recovery plan performance reports: </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Counties will be required to submit an annual recovery plan performance report, which will include descriptions of projects funded and information on performance indicators and objectives of each award. Initial recovery plan will cover activity from the date the county receives Recovery Funds to July 31, 2021.</a:t>
            </a:r>
            <a:r>
              <a:rPr lang="en-US" sz="1400">
                <a:solidFill>
                  <a:prstClr val="black"/>
                </a:solidFill>
                <a:latin typeface="Franklin Gothic Demi" panose="020B0703020102020204" pitchFamily="34" charset="0"/>
              </a:rPr>
              <a:t> </a:t>
            </a:r>
            <a:r>
              <a:rPr lang="en-US" sz="1400">
                <a:solidFill>
                  <a:prstClr val="black"/>
                </a:solidFill>
                <a:highlight>
                  <a:srgbClr val="00FF00"/>
                </a:highlight>
                <a:latin typeface="Franklin Gothic Demi" panose="020B0703020102020204" pitchFamily="34" charset="0"/>
              </a:rPr>
              <a:t>Local governments with less than 250,000 residents are not required to develop Recovery Plan Performance Report.</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  </a:t>
            </a:r>
            <a:r>
              <a:rPr kumimoji="0" lang="en-US" sz="1400" b="0" i="0" u="none" strike="noStrike" kern="1200" cap="none" spc="0" normalizeH="0" baseline="0" noProof="0">
                <a:ln>
                  <a:noFill/>
                </a:ln>
                <a:solidFill>
                  <a:prstClr val="black"/>
                </a:solidFill>
                <a:effectLst/>
                <a:highlight>
                  <a:srgbClr val="FFFF00"/>
                </a:highlight>
                <a:uLnTx/>
                <a:uFillTx/>
                <a:latin typeface="Franklin Gothic Demi" panose="020B0703020102020204" pitchFamily="34" charset="0"/>
              </a:rPr>
              <a:t>Recovery plan is due by August 31, 2021. </a:t>
            </a:r>
          </a:p>
        </p:txBody>
      </p:sp>
      <p:sp>
        <p:nvSpPr>
          <p:cNvPr id="8" name="TextBox 7">
            <a:extLst>
              <a:ext uri="{FF2B5EF4-FFF2-40B4-BE49-F238E27FC236}">
                <a16:creationId xmlns:a16="http://schemas.microsoft.com/office/drawing/2014/main" id="{E20B31AB-0F6B-4B0A-AA3A-4261B75EDC93}"/>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21</a:t>
            </a:fld>
            <a:r>
              <a:rPr lang="en-US" sz="1400">
                <a:latin typeface="Calibri Light"/>
                <a:cs typeface="Calibri Light"/>
              </a:rPr>
              <a:t> </a:t>
            </a:r>
            <a:endParaRPr lang="en-US"/>
          </a:p>
        </p:txBody>
      </p:sp>
      <p:sp>
        <p:nvSpPr>
          <p:cNvPr id="9" name="TextBox 8">
            <a:extLst>
              <a:ext uri="{FF2B5EF4-FFF2-40B4-BE49-F238E27FC236}">
                <a16:creationId xmlns:a16="http://schemas.microsoft.com/office/drawing/2014/main" id="{F5E85D77-D4FF-4736-B0A2-301F592E6A26}"/>
              </a:ext>
            </a:extLst>
          </p:cNvPr>
          <p:cNvSpPr txBox="1"/>
          <p:nvPr/>
        </p:nvSpPr>
        <p:spPr>
          <a:xfrm>
            <a:off x="9546014" y="4818449"/>
            <a:ext cx="2491882" cy="1354217"/>
          </a:xfrm>
          <a:prstGeom prst="rect">
            <a:avLst/>
          </a:prstGeom>
          <a:noFill/>
        </p:spPr>
        <p:txBody>
          <a:bodyPr wrap="square">
            <a:spAutoFit/>
          </a:bodyPr>
          <a:lstStyle/>
          <a:p>
            <a:pPr algn="r"/>
            <a:r>
              <a:rPr lang="en-US" sz="1600">
                <a:solidFill>
                  <a:prstClr val="black"/>
                </a:solidFill>
                <a:highlight>
                  <a:srgbClr val="00FF00"/>
                </a:highlight>
                <a:latin typeface="Franklin Gothic Demi" panose="020B0703020102020204" pitchFamily="34" charset="0"/>
              </a:rPr>
              <a:t>Local governments with less than 250,000 residents are not required to develop Recovery Plan Performance Report</a:t>
            </a:r>
            <a:r>
              <a:rPr lang="en-US" sz="1800">
                <a:solidFill>
                  <a:prstClr val="black"/>
                </a:solidFill>
                <a:highlight>
                  <a:srgbClr val="00FF00"/>
                </a:highlight>
                <a:latin typeface="Franklin Gothic Demi" panose="020B0703020102020204" pitchFamily="34" charset="0"/>
              </a:rPr>
              <a:t>.</a:t>
            </a:r>
            <a:r>
              <a:rPr kumimoji="0" lang="en-US" sz="1800" i="0" u="none" strike="noStrike" kern="1200" cap="none" spc="0" normalizeH="0" baseline="0" noProof="0">
                <a:ln>
                  <a:noFill/>
                </a:ln>
                <a:solidFill>
                  <a:prstClr val="black"/>
                </a:solidFill>
                <a:effectLst/>
                <a:uLnTx/>
                <a:uFillTx/>
                <a:latin typeface="Franklin Gothic Demi" panose="020B0703020102020204" pitchFamily="34" charset="0"/>
              </a:rPr>
              <a:t> </a:t>
            </a:r>
            <a:endParaRPr lang="en-US">
              <a:latin typeface="Franklin Gothic Demi" panose="020B0703020102020204" pitchFamily="34" charset="0"/>
            </a:endParaRPr>
          </a:p>
        </p:txBody>
      </p:sp>
    </p:spTree>
    <p:extLst>
      <p:ext uri="{BB962C8B-B14F-4D97-AF65-F5344CB8AC3E}">
        <p14:creationId xmlns:p14="http://schemas.microsoft.com/office/powerpoint/2010/main" val="374255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7828B4A0-BA55-475A-B63B-6404A9696F9E}"/>
              </a:ext>
            </a:extLst>
          </p:cNvPr>
          <p:cNvPicPr>
            <a:picLocks noChangeAspect="1"/>
          </p:cNvPicPr>
          <p:nvPr/>
        </p:nvPicPr>
        <p:blipFill>
          <a:blip r:embed="rId2"/>
          <a:stretch>
            <a:fillRect/>
          </a:stretch>
        </p:blipFill>
        <p:spPr>
          <a:xfrm>
            <a:off x="643467" y="2297253"/>
            <a:ext cx="5294716" cy="2263491"/>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95D0B7A6-3A6C-450F-AAA8-CFD30B103330}"/>
              </a:ext>
            </a:extLst>
          </p:cNvPr>
          <p:cNvPicPr>
            <a:picLocks noChangeAspect="1"/>
          </p:cNvPicPr>
          <p:nvPr/>
        </p:nvPicPr>
        <p:blipFill>
          <a:blip r:embed="rId3"/>
          <a:stretch>
            <a:fillRect/>
          </a:stretch>
        </p:blipFill>
        <p:spPr>
          <a:xfrm>
            <a:off x="6253817" y="1708217"/>
            <a:ext cx="5294715" cy="3441565"/>
          </a:xfrm>
          <a:prstGeom prst="rect">
            <a:avLst/>
          </a:prstGeom>
        </p:spPr>
      </p:pic>
      <p:sp>
        <p:nvSpPr>
          <p:cNvPr id="19" name="TextBox 18">
            <a:extLst>
              <a:ext uri="{FF2B5EF4-FFF2-40B4-BE49-F238E27FC236}">
                <a16:creationId xmlns:a16="http://schemas.microsoft.com/office/drawing/2014/main" id="{D4AA0989-2615-4585-820B-7E25AD4E84B0}"/>
              </a:ext>
            </a:extLst>
          </p:cNvPr>
          <p:cNvSpPr txBox="1"/>
          <p:nvPr/>
        </p:nvSpPr>
        <p:spPr>
          <a:xfrm>
            <a:off x="643467" y="4616108"/>
            <a:ext cx="609858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COVID-19 Recovery Clearinghouse (naco.org)</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7B8C1F5-45C4-40A9-B5AD-9F3528B7E6A6}"/>
              </a:ext>
            </a:extLst>
          </p:cNvPr>
          <p:cNvSpPr txBox="1"/>
          <p:nvPr/>
        </p:nvSpPr>
        <p:spPr>
          <a:xfrm>
            <a:off x="11579879" y="6225066"/>
            <a:ext cx="32342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000" b="0"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7" name="TextBox 16">
            <a:extLst>
              <a:ext uri="{FF2B5EF4-FFF2-40B4-BE49-F238E27FC236}">
                <a16:creationId xmlns:a16="http://schemas.microsoft.com/office/drawing/2014/main" id="{BECD2551-A2D0-4609-A4C8-0CD6BD4337F2}"/>
              </a:ext>
            </a:extLst>
          </p:cNvPr>
          <p:cNvSpPr txBox="1"/>
          <p:nvPr/>
        </p:nvSpPr>
        <p:spPr>
          <a:xfrm>
            <a:off x="10500060" y="6255717"/>
            <a:ext cx="1122779" cy="1849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2859" tIns="22859" rIns="22859" bIns="22859">
            <a:spAutoFit/>
          </a:bodyPr>
          <a:lstStyle/>
          <a:p>
            <a:pPr marL="0" marR="0" lvl="0" indent="0" algn="r" defTabSz="914400" rtl="0" eaLnBrk="1" fontAlgn="auto" latinLnBrk="0" hangingPunct="0">
              <a:lnSpc>
                <a:spcPct val="125000"/>
              </a:lnSpc>
              <a:spcBef>
                <a:spcPts val="0"/>
              </a:spcBef>
              <a:spcAft>
                <a:spcPts val="0"/>
              </a:spcAft>
              <a:buClrTx/>
              <a:buSzTx/>
              <a:buFontTx/>
              <a:buNone/>
              <a:tabLst/>
              <a:defRPr sz="1600" spc="1200"/>
            </a:pPr>
            <a:r>
              <a:rPr kumimoji="0" sz="800" b="0" i="0" u="none" strike="noStrike" kern="0" cap="none" spc="600" normalizeH="0" baseline="0" noProof="0">
                <a:ln>
                  <a:noFill/>
                </a:ln>
                <a:solidFill>
                  <a:srgbClr val="535353"/>
                </a:solidFill>
                <a:effectLst/>
                <a:uLnTx/>
                <a:uFill>
                  <a:solidFill>
                    <a:srgbClr val="FFFFFF"/>
                  </a:solidFill>
                </a:uFill>
                <a:latin typeface="Helvetica"/>
                <a:ea typeface="+mn-ea"/>
                <a:cs typeface="Helvetica"/>
                <a:sym typeface="Helvetica"/>
              </a:rPr>
              <a:t>NACo</a:t>
            </a:r>
            <a:endParaRPr kumimoji="0" sz="800" b="0" i="0" u="none" strike="noStrike" kern="0" cap="all" spc="600" normalizeH="0" baseline="0" noProof="0">
              <a:ln>
                <a:noFill/>
              </a:ln>
              <a:solidFill>
                <a:srgbClr val="535353"/>
              </a:solidFill>
              <a:effectLst/>
              <a:uLnTx/>
              <a:uFill>
                <a:solidFill>
                  <a:srgbClr val="FFFFFF"/>
                </a:solidFill>
              </a:uFill>
              <a:latin typeface="Helvetica"/>
              <a:ea typeface="+mn-ea"/>
              <a:cs typeface="Helvetica"/>
              <a:sym typeface="Helvetica"/>
            </a:endParaRPr>
          </a:p>
        </p:txBody>
      </p:sp>
    </p:spTree>
    <p:extLst>
      <p:ext uri="{BB962C8B-B14F-4D97-AF65-F5344CB8AC3E}">
        <p14:creationId xmlns:p14="http://schemas.microsoft.com/office/powerpoint/2010/main" val="132619203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allery image of this property">
            <a:extLst>
              <a:ext uri="{FF2B5EF4-FFF2-40B4-BE49-F238E27FC236}">
                <a16:creationId xmlns:a16="http://schemas.microsoft.com/office/drawing/2014/main" id="{88D067AE-7F68-4041-B7C4-1BC8F32194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cs typeface="Helvetica"/>
            </a:endParaRPr>
          </a:p>
        </p:txBody>
      </p:sp>
      <p:sp>
        <p:nvSpPr>
          <p:cNvPr id="4" name="Rectangle 3">
            <a:extLst>
              <a:ext uri="{FF2B5EF4-FFF2-40B4-BE49-F238E27FC236}">
                <a16:creationId xmlns:a16="http://schemas.microsoft.com/office/drawing/2014/main" id="{61E65FDE-FB26-4AB6-894C-78E485AC19A6}"/>
              </a:ext>
            </a:extLst>
          </p:cNvPr>
          <p:cNvSpPr/>
          <p:nvPr/>
        </p:nvSpPr>
        <p:spPr>
          <a:xfrm>
            <a:off x="490537" y="5379173"/>
            <a:ext cx="11210925" cy="74483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600" normalizeH="0" baseline="0" noProof="0">
                <a:ln>
                  <a:noFill/>
                </a:ln>
                <a:solidFill>
                  <a:srgbClr val="535353">
                    <a:lumMod val="85000"/>
                    <a:lumOff val="15000"/>
                  </a:srgbClr>
                </a:solidFill>
                <a:effectLst/>
                <a:uLnTx/>
                <a:uFillTx/>
                <a:latin typeface="Calibri Light"/>
                <a:ea typeface="+mj-ea"/>
                <a:cs typeface="Calibri Light"/>
                <a:sym typeface="Calibri Light"/>
              </a:rPr>
              <a:t>2021 NACo ANNUAL HYBRID CONFERENCE</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00" b="1" i="0" u="none" strike="noStrike" kern="1200" cap="none" spc="300" normalizeH="0" baseline="0" noProof="0">
                <a:ln>
                  <a:noFill/>
                </a:ln>
                <a:solidFill>
                  <a:srgbClr val="535353">
                    <a:lumMod val="85000"/>
                    <a:lumOff val="15000"/>
                  </a:srgbClr>
                </a:solidFill>
                <a:effectLst/>
                <a:uLnTx/>
                <a:uFillTx/>
                <a:latin typeface="Calibri Light"/>
                <a:ea typeface="+mj-ea"/>
                <a:cs typeface="Calibri Light"/>
                <a:sym typeface="Calibri Light"/>
              </a:rPr>
              <a:t>GAYLORD NATIONAL RESORT &amp; CONVENTION CENTER, PRINCE GEORGE’S COUNTY, MD | JULY 9-12</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5815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p:cNvGrpSpPr/>
          <p:nvPr/>
        </p:nvGrpSpPr>
        <p:grpSpPr>
          <a:xfrm>
            <a:off x="504454" y="1974820"/>
            <a:ext cx="11350830" cy="2995265"/>
            <a:chOff x="0" y="0"/>
            <a:chExt cx="22713486" cy="5993649"/>
          </a:xfrm>
        </p:grpSpPr>
        <p:grpSp>
          <p:nvGrpSpPr>
            <p:cNvPr id="241" name="Group"/>
            <p:cNvGrpSpPr/>
            <p:nvPr/>
          </p:nvGrpSpPr>
          <p:grpSpPr>
            <a:xfrm>
              <a:off x="0" y="0"/>
              <a:ext cx="16889408" cy="5993649"/>
              <a:chOff x="0" y="0"/>
              <a:chExt cx="16889407" cy="5993647"/>
            </a:xfrm>
          </p:grpSpPr>
          <p:pic>
            <p:nvPicPr>
              <p:cNvPr id="237" name="F3E2FCBD-5447-454D-9FD8-1AEB3A58A41A-L0-001.png" descr="F3E2FCBD-5447-454D-9FD8-1AEB3A58A41A-L0-001.png"/>
              <p:cNvPicPr>
                <a:picLocks noChangeAspect="1"/>
              </p:cNvPicPr>
              <p:nvPr/>
            </p:nvPicPr>
            <p:blipFill>
              <a:blip r:embed="rId2"/>
              <a:stretch>
                <a:fillRect/>
              </a:stretch>
            </p:blipFill>
            <p:spPr>
              <a:xfrm>
                <a:off x="0" y="0"/>
                <a:ext cx="16889407" cy="5061930"/>
              </a:xfrm>
              <a:prstGeom prst="rect">
                <a:avLst/>
              </a:prstGeom>
              <a:ln w="12700" cap="flat">
                <a:noFill/>
                <a:miter lim="400000"/>
              </a:ln>
              <a:effectLst/>
            </p:spPr>
          </p:pic>
          <p:sp>
            <p:nvSpPr>
              <p:cNvPr id="240" name="Rectangle 3"/>
              <p:cNvSpPr/>
              <p:nvPr/>
            </p:nvSpPr>
            <p:spPr>
              <a:xfrm>
                <a:off x="0" y="5276460"/>
                <a:ext cx="16889405" cy="7171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48" tIns="22848" rIns="22848" bIns="22848" numCol="1" anchor="t">
                <a:spAutoFit/>
              </a:bodyPr>
              <a:lstStyle>
                <a:lvl1pPr defTabSz="1828800">
                  <a:lnSpc>
                    <a:spcPct val="125000"/>
                  </a:lnSpc>
                  <a:defRPr sz="2600" b="0" spc="1950">
                    <a:solidFill>
                      <a:srgbClr val="535353"/>
                    </a:solidFill>
                    <a:uFill>
                      <a:solidFill>
                        <a:srgbClr val="FFFFFF"/>
                      </a:solidFill>
                    </a:uFill>
                    <a:latin typeface="Helvetica"/>
                    <a:ea typeface="Helvetica"/>
                    <a:cs typeface="Helvetica"/>
                    <a:sym typeface="Helvetica"/>
                  </a:defRPr>
                </a:lvl1pPr>
              </a:lstStyle>
              <a:p>
                <a:pPr marL="0" marR="0" lvl="0" indent="0" algn="ctr" defTabSz="1828800" rtl="0" eaLnBrk="1" fontAlgn="auto" latinLnBrk="0" hangingPunct="1">
                  <a:lnSpc>
                    <a:spcPct val="125000"/>
                  </a:lnSpc>
                  <a:spcBef>
                    <a:spcPts val="0"/>
                  </a:spcBef>
                  <a:spcAft>
                    <a:spcPts val="0"/>
                  </a:spcAft>
                  <a:buClrTx/>
                  <a:buSzTx/>
                  <a:buFontTx/>
                  <a:buNone/>
                  <a:tabLst/>
                  <a:defRPr/>
                </a:pPr>
                <a:r>
                  <a:rPr kumimoji="0" sz="1800" b="1" i="0" u="none" strike="noStrike" kern="1200" cap="none" spc="650" normalizeH="0" baseline="0" noProof="0">
                    <a:ln>
                      <a:noFill/>
                    </a:ln>
                    <a:solidFill>
                      <a:srgbClr val="535353"/>
                    </a:solidFill>
                    <a:effectLst/>
                    <a:uLnTx/>
                    <a:uFill>
                      <a:solidFill>
                        <a:srgbClr val="FFFFFF"/>
                      </a:solidFill>
                    </a:uFill>
                    <a:latin typeface="Helvetica"/>
                    <a:cs typeface="Helvetica"/>
                    <a:sym typeface="Helvetica"/>
                  </a:rPr>
                  <a:t>STRONGER COUNTIES. </a:t>
                </a:r>
                <a:r>
                  <a:rPr kumimoji="0" sz="1800" b="0" i="0" u="none" strike="noStrike" kern="1200" cap="none" spc="650" normalizeH="0" baseline="0" noProof="0">
                    <a:ln>
                      <a:noFill/>
                    </a:ln>
                    <a:solidFill>
                      <a:srgbClr val="535353"/>
                    </a:solidFill>
                    <a:effectLst/>
                    <a:uLnTx/>
                    <a:uFill>
                      <a:solidFill>
                        <a:srgbClr val="FFFFFF"/>
                      </a:solidFill>
                    </a:uFill>
                    <a:latin typeface="Helvetica"/>
                    <a:cs typeface="Helvetica"/>
                    <a:sym typeface="Helvetica"/>
                  </a:rPr>
                  <a:t>STRONGER AMERICA</a:t>
                </a:r>
                <a:r>
                  <a:rPr kumimoji="0" sz="1300" b="0" i="0" u="none" strike="noStrike" kern="1200" cap="none" spc="1950" normalizeH="0" baseline="0" noProof="0">
                    <a:ln>
                      <a:noFill/>
                    </a:ln>
                    <a:solidFill>
                      <a:srgbClr val="535353"/>
                    </a:solidFill>
                    <a:effectLst/>
                    <a:uLnTx/>
                    <a:uFill>
                      <a:solidFill>
                        <a:srgbClr val="FFFFFF"/>
                      </a:solidFill>
                    </a:uFill>
                    <a:latin typeface="Helvetica"/>
                    <a:cs typeface="Helvetica"/>
                    <a:sym typeface="Helvetica"/>
                  </a:rPr>
                  <a:t>.</a:t>
                </a:r>
              </a:p>
            </p:txBody>
          </p:sp>
        </p:grpSp>
        <p:sp>
          <p:nvSpPr>
            <p:cNvPr id="242" name="Rectangle 21"/>
            <p:cNvSpPr/>
            <p:nvPr/>
          </p:nvSpPr>
          <p:spPr>
            <a:xfrm>
              <a:off x="17263198" y="0"/>
              <a:ext cx="18896" cy="5761601"/>
            </a:xfrm>
            <a:prstGeom prst="rect">
              <a:avLst/>
            </a:prstGeom>
            <a:solidFill>
              <a:srgbClr val="7F7F7F"/>
            </a:solidFill>
            <a:ln w="12700" cap="flat">
              <a:noFill/>
              <a:miter lim="400000"/>
            </a:ln>
            <a:effectLst/>
          </p:spPr>
          <p:txBody>
            <a:bodyPr wrap="square" lIns="22847" tIns="22847" rIns="22847" bIns="22847" numCol="1" anchor="ctr">
              <a:noAutofit/>
            </a:bodyPr>
            <a:lstStyle/>
            <a:p>
              <a:pPr marL="0" marR="0" lvl="0" indent="0" algn="l" defTabSz="913759" rtl="0" eaLnBrk="1" fontAlgn="auto" latinLnBrk="0" hangingPunct="1">
                <a:lnSpc>
                  <a:spcPct val="100000"/>
                </a:lnSpc>
                <a:spcBef>
                  <a:spcPts val="0"/>
                </a:spcBef>
                <a:spcAft>
                  <a:spcPts val="0"/>
                </a:spcAft>
                <a:buClrTx/>
                <a:buSzTx/>
                <a:buFontTx/>
                <a:buNone/>
                <a:tabLst/>
                <a:defRPr sz="3600" b="0">
                  <a:solidFill>
                    <a:srgbClr val="FFFFFF"/>
                  </a:solidFill>
                  <a:latin typeface="Calibri Light"/>
                  <a:ea typeface="Calibri Light"/>
                  <a:cs typeface="Calibri Light"/>
                  <a:sym typeface="Calibri Light"/>
                </a:defRPr>
              </a:pPr>
              <a:endParaRPr kumimoji="0" sz="1799" b="0" i="0" u="none" strike="noStrike" kern="1200" cap="none" spc="0" normalizeH="0" baseline="0" noProof="0">
                <a:ln>
                  <a:noFill/>
                </a:ln>
                <a:solidFill>
                  <a:srgbClr val="FFFFFF"/>
                </a:solidFill>
                <a:effectLst/>
                <a:uLnTx/>
                <a:uFillTx/>
                <a:latin typeface="Calibri Light"/>
                <a:cs typeface="Calibri Light"/>
                <a:sym typeface="Calibri Light"/>
              </a:endParaRPr>
            </a:p>
          </p:txBody>
        </p:sp>
        <p:grpSp>
          <p:nvGrpSpPr>
            <p:cNvPr id="245" name="Group"/>
            <p:cNvGrpSpPr/>
            <p:nvPr/>
          </p:nvGrpSpPr>
          <p:grpSpPr>
            <a:xfrm>
              <a:off x="17673640" y="828704"/>
              <a:ext cx="5039846" cy="4104193"/>
              <a:chOff x="0" y="0"/>
              <a:chExt cx="5039844" cy="4104191"/>
            </a:xfrm>
          </p:grpSpPr>
          <p:sp>
            <p:nvSpPr>
              <p:cNvPr id="243" name="fb.com/NACoDC…"/>
              <p:cNvSpPr txBox="1"/>
              <p:nvPr/>
            </p:nvSpPr>
            <p:spPr>
              <a:xfrm>
                <a:off x="0" y="2277081"/>
                <a:ext cx="4122948" cy="18271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numCol="1" anchor="t">
                <a:noAutofit/>
              </a:bodyPr>
              <a:lstStyle/>
              <a:p>
                <a:pPr marL="0" marR="0" lvl="0" indent="0" algn="l" defTabSz="228486" rtl="0" eaLnBrk="1" fontAlgn="auto" latinLnBrk="0" hangingPunct="1">
                  <a:lnSpc>
                    <a:spcPct val="150000"/>
                  </a:lnSpc>
                  <a:spcBef>
                    <a:spcPts val="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fb.com/NACoDC</a:t>
                </a:r>
              </a:p>
              <a:p>
                <a:pPr marL="0" marR="0" lvl="0" indent="0" algn="l" defTabSz="228486" rtl="0" eaLnBrk="1" fontAlgn="auto" latinLnBrk="0" hangingPunct="1">
                  <a:lnSpc>
                    <a:spcPct val="150000"/>
                  </a:lnSpc>
                  <a:spcBef>
                    <a:spcPts val="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@NACoTweets</a:t>
                </a:r>
              </a:p>
              <a:p>
                <a:pPr marL="0" marR="0" lvl="0" indent="0" algn="l" defTabSz="228486" rtl="0" eaLnBrk="1" fontAlgn="auto" latinLnBrk="0" hangingPunct="1">
                  <a:lnSpc>
                    <a:spcPct val="150000"/>
                  </a:lnSpc>
                  <a:spcBef>
                    <a:spcPts val="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youtube.com/NACoVideo</a:t>
                </a:r>
              </a:p>
              <a:p>
                <a:pPr marL="0" marR="0" lvl="0" indent="0" algn="l" defTabSz="228486" rtl="0" eaLnBrk="1" fontAlgn="auto" latinLnBrk="0" hangingPunct="1">
                  <a:lnSpc>
                    <a:spcPct val="150000"/>
                  </a:lnSpc>
                  <a:spcBef>
                    <a:spcPts val="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linkedin.com/company/NACoDC</a:t>
                </a:r>
              </a:p>
            </p:txBody>
          </p:sp>
          <p:sp>
            <p:nvSpPr>
              <p:cNvPr id="244" name="National Association of Counties…"/>
              <p:cNvSpPr txBox="1"/>
              <p:nvPr/>
            </p:nvSpPr>
            <p:spPr>
              <a:xfrm>
                <a:off x="0" y="0"/>
                <a:ext cx="5039844" cy="2036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87" tIns="25387" rIns="25387" bIns="25387" numCol="1" anchor="t">
                <a:noAutofit/>
              </a:bodyPr>
              <a:lstStyle/>
              <a:p>
                <a:pPr marL="0" marR="0" lvl="0" indent="0" algn="l" defTabSz="228486" rtl="0" eaLnBrk="1" fontAlgn="auto" latinLnBrk="0" hangingPunct="1">
                  <a:lnSpc>
                    <a:spcPct val="150000"/>
                  </a:lnSpc>
                  <a:spcBef>
                    <a:spcPts val="0"/>
                  </a:spcBef>
                  <a:spcAft>
                    <a:spcPts val="0"/>
                  </a:spcAft>
                  <a:buClrTx/>
                  <a:buSzTx/>
                  <a:buFontTx/>
                  <a:buNone/>
                  <a:tabLst/>
                  <a:defRPr sz="200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National Association of Counties</a:t>
                </a:r>
              </a:p>
              <a:p>
                <a:pPr marL="0" marR="0" lvl="0" indent="0" algn="l" defTabSz="228486" rtl="0" eaLnBrk="1" fontAlgn="auto" latinLnBrk="0" hangingPunct="1">
                  <a:lnSpc>
                    <a:spcPct val="150000"/>
                  </a:lnSpc>
                  <a:spcBef>
                    <a:spcPts val="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660 North Capitol Street, N.W. | Suite 400</a:t>
                </a:r>
              </a:p>
              <a:p>
                <a:pPr marL="0" marR="0" lvl="0" indent="0" algn="l" defTabSz="228486" rtl="0" eaLnBrk="1" fontAlgn="auto" latinLnBrk="0" hangingPunct="1">
                  <a:lnSpc>
                    <a:spcPct val="150000"/>
                  </a:lnSpc>
                  <a:spcBef>
                    <a:spcPts val="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Washington, D.C. 20001</a:t>
                </a:r>
              </a:p>
              <a:p>
                <a:pPr marL="0" marR="0" lvl="0" indent="0" algn="l" defTabSz="228486" rtl="0" eaLnBrk="1" fontAlgn="auto" latinLnBrk="0" hangingPunct="1">
                  <a:lnSpc>
                    <a:spcPct val="150000"/>
                  </a:lnSpc>
                  <a:spcBef>
                    <a:spcPts val="200"/>
                  </a:spcBef>
                  <a:spcAft>
                    <a:spcPts val="0"/>
                  </a:spcAft>
                  <a:buClrTx/>
                  <a:buSzTx/>
                  <a:buFontTx/>
                  <a:buNone/>
                  <a:tabLst/>
                  <a:defRPr sz="2000" b="0">
                    <a:solidFill>
                      <a:srgbClr val="006699"/>
                    </a:solidFill>
                    <a:latin typeface="Helvetica"/>
                    <a:ea typeface="Helvetica"/>
                    <a:cs typeface="Helvetica"/>
                    <a:sym typeface="Helvetica"/>
                  </a:defRPr>
                </a:pPr>
                <a:r>
                  <a:rPr kumimoji="0" sz="999" b="0" i="0" u="none" strike="noStrike" kern="1200" cap="none" spc="0" normalizeH="0" baseline="0" noProof="0">
                    <a:ln>
                      <a:noFill/>
                    </a:ln>
                    <a:solidFill>
                      <a:srgbClr val="006699"/>
                    </a:solidFill>
                    <a:effectLst/>
                    <a:uLnTx/>
                    <a:uFillTx/>
                    <a:latin typeface="Helvetica"/>
                    <a:cs typeface="Helvetica"/>
                    <a:sym typeface="Helvetica"/>
                  </a:rPr>
                  <a:t>202.393.6226 • www.NACo.org</a:t>
                </a:r>
              </a:p>
            </p:txBody>
          </p:sp>
        </p:gr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63342" y="733489"/>
            <a:ext cx="782620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QUICK TAKES ON RECOVERY FUNDS GUIDANCE</a:t>
            </a:r>
          </a:p>
        </p:txBody>
      </p:sp>
      <p:sp>
        <p:nvSpPr>
          <p:cNvPr id="7" name="TextBox 6">
            <a:extLst>
              <a:ext uri="{FF2B5EF4-FFF2-40B4-BE49-F238E27FC236}">
                <a16:creationId xmlns:a16="http://schemas.microsoft.com/office/drawing/2014/main" id="{DD8D3824-9D4E-4AD6-81D5-9C20285EDB38}"/>
              </a:ext>
            </a:extLst>
          </p:cNvPr>
          <p:cNvSpPr txBox="1"/>
          <p:nvPr/>
        </p:nvSpPr>
        <p:spPr>
          <a:xfrm>
            <a:off x="2687597" y="6459162"/>
            <a:ext cx="633914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National Association of Counties | www.NACo.org | May 2021</a:t>
            </a:r>
          </a:p>
        </p:txBody>
      </p:sp>
      <p:sp>
        <p:nvSpPr>
          <p:cNvPr id="19" name="Rectangle 18">
            <a:extLst>
              <a:ext uri="{FF2B5EF4-FFF2-40B4-BE49-F238E27FC236}">
                <a16:creationId xmlns:a16="http://schemas.microsoft.com/office/drawing/2014/main" id="{F01A71A7-61F2-41D0-9C8E-B91F3BF62174}"/>
              </a:ext>
            </a:extLst>
          </p:cNvPr>
          <p:cNvSpPr/>
          <p:nvPr/>
        </p:nvSpPr>
        <p:spPr>
          <a:xfrm>
            <a:off x="863341" y="1457861"/>
            <a:ext cx="9836777" cy="4543552"/>
          </a:xfrm>
          <a:prstGeom prst="rect">
            <a:avLst/>
          </a:prstGeom>
        </p:spPr>
        <p:txBody>
          <a:bodyPr wrap="square">
            <a:spAutoFit/>
          </a:bodyPr>
          <a:lstStyle/>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lang="en-US" sz="2000">
                <a:solidFill>
                  <a:prstClr val="black"/>
                </a:solidFill>
                <a:latin typeface="Franklin Gothic Demi" panose="020B0703020102020204" pitchFamily="34" charset="0"/>
              </a:rPr>
              <a:t>Historic investment in our nation’s counties</a:t>
            </a:r>
          </a:p>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Opportunity to invest in local </a:t>
            </a:r>
            <a:r>
              <a:rPr lang="en-US" sz="2000">
                <a:solidFill>
                  <a:prstClr val="black"/>
                </a:solidFill>
                <a:latin typeface="Franklin Gothic Demi" panose="020B0703020102020204" pitchFamily="34" charset="0"/>
              </a:rPr>
              <a:t>communities</a:t>
            </a:r>
          </a:p>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Responded to NACo’s questions and recommendations </a:t>
            </a:r>
          </a:p>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lang="en-US" sz="2000">
                <a:solidFill>
                  <a:prstClr val="black"/>
                </a:solidFill>
                <a:latin typeface="Franklin Gothic Demi" panose="020B0703020102020204" pitchFamily="34" charset="0"/>
              </a:rPr>
              <a:t>Broad flexibility in use of funds</a:t>
            </a:r>
          </a:p>
          <a:p>
            <a:pPr marL="800100" lvl="1" indent="-342900">
              <a:lnSpc>
                <a:spcPct val="125000"/>
              </a:lnSpc>
              <a:spcAft>
                <a:spcPts val="1000"/>
              </a:spcAft>
              <a:buClr>
                <a:srgbClr val="00B0F0"/>
              </a:buClr>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rPr>
              <a:t>Broadband</a:t>
            </a:r>
          </a:p>
          <a:p>
            <a:pPr marL="800100" lvl="1" indent="-342900">
              <a:lnSpc>
                <a:spcPct val="125000"/>
              </a:lnSpc>
              <a:spcAft>
                <a:spcPts val="1000"/>
              </a:spcAft>
              <a:buClr>
                <a:srgbClr val="00B0F0"/>
              </a:buClr>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rPr>
              <a:t>COVID-19 response</a:t>
            </a:r>
          </a:p>
          <a:p>
            <a:pPr marL="800100" lvl="1" indent="-342900">
              <a:lnSpc>
                <a:spcPct val="125000"/>
              </a:lnSpc>
              <a:spcAft>
                <a:spcPts val="1000"/>
              </a:spcAft>
              <a:buClr>
                <a:srgbClr val="00B0F0"/>
              </a:buClr>
              <a:buFont typeface="Arial" panose="020B0604020202020204" pitchFamily="34" charset="0"/>
              <a:buChar char="•"/>
              <a:defRPr/>
            </a:pPr>
            <a:r>
              <a:rPr lang="en-US" sz="2000">
                <a:solidFill>
                  <a:prstClr val="black"/>
                </a:solidFill>
                <a:latin typeface="Franklin Gothic Book" panose="020B0503020102020204" pitchFamily="34" charset="0"/>
              </a:rPr>
              <a:t>Payroll and benefits</a:t>
            </a:r>
          </a:p>
          <a:p>
            <a:pPr marL="342900" indent="-342900">
              <a:lnSpc>
                <a:spcPct val="125000"/>
              </a:lnSpc>
              <a:spcAft>
                <a:spcPts val="1000"/>
              </a:spcAft>
              <a:buClr>
                <a:srgbClr val="00B0F0"/>
              </a:buClr>
              <a:buFont typeface="Arial" panose="020B0604020202020204" pitchFamily="34" charset="0"/>
              <a:buChar char="•"/>
              <a:defRPr/>
            </a:pPr>
            <a:r>
              <a:rPr lang="en-US" sz="2000">
                <a:solidFill>
                  <a:prstClr val="black"/>
                </a:solidFill>
                <a:latin typeface="Franklin Gothic Demi" panose="020B0703020102020204" pitchFamily="34" charset="0"/>
              </a:rPr>
              <a:t>Some unanswered questions</a:t>
            </a:r>
          </a:p>
          <a:p>
            <a:pPr marL="342900" indent="-342900">
              <a:lnSpc>
                <a:spcPct val="125000"/>
              </a:lnSpc>
              <a:spcAft>
                <a:spcPts val="1000"/>
              </a:spcAft>
              <a:buClr>
                <a:srgbClr val="00B0F0"/>
              </a:buClr>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Opportunity to comment on the Interim Rule – July 9, 2021</a:t>
            </a:r>
            <a:endPar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6" name="TextBox 5">
            <a:extLst>
              <a:ext uri="{FF2B5EF4-FFF2-40B4-BE49-F238E27FC236}">
                <a16:creationId xmlns:a16="http://schemas.microsoft.com/office/drawing/2014/main" id="{0E293AC0-2F87-4672-AC54-F43016DBECE2}"/>
              </a:ext>
            </a:extLst>
          </p:cNvPr>
          <p:cNvSpPr txBox="1"/>
          <p:nvPr/>
        </p:nvSpPr>
        <p:spPr>
          <a:xfrm>
            <a:off x="-188872" y="6432536"/>
            <a:ext cx="11961771"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3</a:t>
            </a:fld>
            <a:r>
              <a:rPr lang="en-US" sz="1400">
                <a:latin typeface="Calibri Light"/>
                <a:cs typeface="Calibri Light"/>
              </a:rPr>
              <a:t> </a:t>
            </a:r>
            <a:endParaRPr lang="en-US"/>
          </a:p>
        </p:txBody>
      </p:sp>
    </p:spTree>
    <p:extLst>
      <p:ext uri="{BB962C8B-B14F-4D97-AF65-F5344CB8AC3E}">
        <p14:creationId xmlns:p14="http://schemas.microsoft.com/office/powerpoint/2010/main" val="56546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431888" y="5084419"/>
            <a:ext cx="71241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highlight>
                  <a:srgbClr val="FFFF00"/>
                </a:highlight>
                <a:uLnTx/>
                <a:uFillTx/>
                <a:latin typeface="+mj-lt"/>
                <a:ea typeface="+mn-ea"/>
                <a:cs typeface="+mn-cs"/>
              </a:rPr>
              <a:t>U.S. TREASURY: “MUST READ” RESOURCES</a:t>
            </a:r>
          </a:p>
        </p:txBody>
      </p:sp>
      <p:sp>
        <p:nvSpPr>
          <p:cNvPr id="7" name="TextBox 6">
            <a:extLst>
              <a:ext uri="{FF2B5EF4-FFF2-40B4-BE49-F238E27FC236}">
                <a16:creationId xmlns:a16="http://schemas.microsoft.com/office/drawing/2014/main" id="{DD8D3824-9D4E-4AD6-81D5-9C20285EDB38}"/>
              </a:ext>
            </a:extLst>
          </p:cNvPr>
          <p:cNvSpPr txBox="1"/>
          <p:nvPr/>
        </p:nvSpPr>
        <p:spPr>
          <a:xfrm>
            <a:off x="2687597" y="6459162"/>
            <a:ext cx="633914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National Association of Counties | www.NACo.org | May 2021</a:t>
            </a:r>
          </a:p>
        </p:txBody>
      </p:sp>
      <p:sp>
        <p:nvSpPr>
          <p:cNvPr id="19" name="Rectangle 18">
            <a:extLst>
              <a:ext uri="{FF2B5EF4-FFF2-40B4-BE49-F238E27FC236}">
                <a16:creationId xmlns:a16="http://schemas.microsoft.com/office/drawing/2014/main" id="{F01A71A7-61F2-41D0-9C8E-B91F3BF62174}"/>
              </a:ext>
            </a:extLst>
          </p:cNvPr>
          <p:cNvSpPr/>
          <p:nvPr/>
        </p:nvSpPr>
        <p:spPr>
          <a:xfrm>
            <a:off x="7682948" y="1982424"/>
            <a:ext cx="4154431" cy="1938992"/>
          </a:xfrm>
          <a:prstGeom prst="rect">
            <a:avLst/>
          </a:prstGeom>
        </p:spPr>
        <p:txBody>
          <a:bodyPr wrap="square">
            <a:spAutoFit/>
          </a:bodyPr>
          <a:lstStyle/>
          <a:p>
            <a:pPr marL="342900" indent="-342900">
              <a:spcAft>
                <a:spcPts val="600"/>
              </a:spcAft>
              <a:buClr>
                <a:srgbClr val="00B0F0"/>
              </a:buClr>
              <a:buFont typeface="Arial" panose="020B0604020202020204" pitchFamily="34" charset="0"/>
              <a:buChar char="•"/>
              <a:defRPr/>
            </a:pPr>
            <a:r>
              <a:rPr lang="en-US" sz="2000">
                <a:solidFill>
                  <a:prstClr val="black"/>
                </a:solidFill>
                <a:latin typeface="Franklin Gothic Book" panose="020B0503020102020204" pitchFamily="34" charset="0"/>
                <a:hlinkClick r:id="rId3"/>
              </a:rPr>
              <a:t>Interim final rule</a:t>
            </a:r>
            <a:endParaRPr lang="en-US" sz="2000">
              <a:solidFill>
                <a:prstClr val="black"/>
              </a:solidFill>
              <a:latin typeface="Franklin Gothic Book" panose="020B0503020102020204" pitchFamily="34" charset="0"/>
            </a:endParaRPr>
          </a:p>
          <a:p>
            <a:pPr marL="342900" indent="-342900">
              <a:spcAft>
                <a:spcPts val="600"/>
              </a:spcAft>
              <a:buClr>
                <a:srgbClr val="00B0F0"/>
              </a:buClr>
              <a:buFont typeface="Arial" panose="020B0604020202020204" pitchFamily="34" charset="0"/>
              <a:buChar char="•"/>
              <a:defRPr/>
            </a:pPr>
            <a:r>
              <a:rPr lang="en-US" sz="2000">
                <a:solidFill>
                  <a:prstClr val="black"/>
                </a:solidFill>
                <a:latin typeface="Franklin Gothic Book" panose="020B0503020102020204" pitchFamily="34" charset="0"/>
                <a:hlinkClick r:id="rId4"/>
              </a:rPr>
              <a:t>Fact sheet</a:t>
            </a:r>
            <a:endParaRPr lang="en-US" sz="2000">
              <a:solidFill>
                <a:prstClr val="black"/>
              </a:solidFill>
              <a:latin typeface="Franklin Gothic Book" panose="020B0503020102020204" pitchFamily="34" charset="0"/>
            </a:endParaRPr>
          </a:p>
          <a:p>
            <a:pPr marL="342900" indent="-342900">
              <a:spcAft>
                <a:spcPts val="600"/>
              </a:spcAft>
              <a:buClr>
                <a:srgbClr val="00B0F0"/>
              </a:buClr>
              <a:buFont typeface="Arial" panose="020B0604020202020204" pitchFamily="34" charset="0"/>
              <a:buChar char="•"/>
              <a:defRPr/>
            </a:pPr>
            <a:r>
              <a:rPr lang="en-US" sz="2000">
                <a:solidFill>
                  <a:prstClr val="black"/>
                </a:solidFill>
                <a:latin typeface="Franklin Gothic Book" panose="020B0503020102020204" pitchFamily="34" charset="0"/>
                <a:hlinkClick r:id="rId5"/>
              </a:rPr>
              <a:t>FAQs</a:t>
            </a:r>
            <a:endParaRPr lang="en-US" sz="2000">
              <a:solidFill>
                <a:prstClr val="black"/>
              </a:solidFill>
              <a:latin typeface="Franklin Gothic Book" panose="020B0503020102020204" pitchFamily="34" charset="0"/>
            </a:endParaRPr>
          </a:p>
          <a:p>
            <a:pPr marL="342900" indent="-342900">
              <a:spcAft>
                <a:spcPts val="600"/>
              </a:spcAft>
              <a:buClr>
                <a:srgbClr val="00B0F0"/>
              </a:buClr>
              <a:buFont typeface="Arial" panose="020B0604020202020204" pitchFamily="34" charset="0"/>
              <a:buChar char="•"/>
              <a:defRPr/>
            </a:pPr>
            <a:r>
              <a:rPr lang="en-US" sz="2000">
                <a:solidFill>
                  <a:prstClr val="black"/>
                </a:solidFill>
                <a:latin typeface="Franklin Gothic Book" panose="020B0503020102020204" pitchFamily="34" charset="0"/>
                <a:hlinkClick r:id="rId6"/>
              </a:rPr>
              <a:t>Quick reference guide</a:t>
            </a:r>
            <a:endParaRPr lang="en-US" sz="2000">
              <a:solidFill>
                <a:prstClr val="black"/>
              </a:solidFill>
              <a:latin typeface="Franklin Gothic Book" panose="020B0503020102020204" pitchFamily="34" charset="0"/>
            </a:endParaRPr>
          </a:p>
          <a:p>
            <a:pPr marL="342900" indent="-342900">
              <a:spcAft>
                <a:spcPts val="600"/>
              </a:spcAft>
              <a:buClr>
                <a:srgbClr val="00B0F0"/>
              </a:buClr>
              <a:buFont typeface="Arial" panose="020B0604020202020204" pitchFamily="34" charset="0"/>
              <a:buChar char="•"/>
              <a:defRPr/>
            </a:pPr>
            <a:r>
              <a:rPr lang="en-US" sz="2000">
                <a:solidFill>
                  <a:prstClr val="black"/>
                </a:solidFill>
                <a:latin typeface="Franklin Gothic Book" panose="020B0503020102020204" pitchFamily="34" charset="0"/>
                <a:hlinkClick r:id="rId7"/>
              </a:rPr>
              <a:t>County Recovery Fund allocations</a:t>
            </a:r>
            <a:endParaRPr lang="en-US" sz="2000">
              <a:solidFill>
                <a:prstClr val="black"/>
              </a:solidFill>
              <a:latin typeface="Franklin Gothic Book" panose="020B0503020102020204" pitchFamily="34" charset="0"/>
            </a:endParaRPr>
          </a:p>
        </p:txBody>
      </p:sp>
      <p:pic>
        <p:nvPicPr>
          <p:cNvPr id="6" name="Picture 2">
            <a:extLst>
              <a:ext uri="{FF2B5EF4-FFF2-40B4-BE49-F238E27FC236}">
                <a16:creationId xmlns:a16="http://schemas.microsoft.com/office/drawing/2014/main" id="{D0CA1867-2172-4C32-86CC-333045AF8F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194" y="1188806"/>
            <a:ext cx="6751823" cy="3618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0EBC2D74-DB36-4B0C-BE3E-2A2E9A27AE03}"/>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4</a:t>
            </a:fld>
            <a:r>
              <a:rPr lang="en-US" sz="1400">
                <a:latin typeface="Calibri Light"/>
                <a:cs typeface="Calibri Light"/>
              </a:rPr>
              <a:t> </a:t>
            </a:r>
            <a:endParaRPr lang="en-US"/>
          </a:p>
        </p:txBody>
      </p:sp>
    </p:spTree>
    <p:extLst>
      <p:ext uri="{BB962C8B-B14F-4D97-AF65-F5344CB8AC3E}">
        <p14:creationId xmlns:p14="http://schemas.microsoft.com/office/powerpoint/2010/main" val="62933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684177" y="957095"/>
            <a:ext cx="78537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DECODING </a:t>
            </a:r>
            <a:r>
              <a:rPr kumimoji="0" lang="en-US" sz="3200" b="0" i="1" u="none" strike="noStrike" kern="1200" cap="none" spc="0" normalizeH="0" baseline="0" noProof="0">
                <a:ln>
                  <a:noFill/>
                </a:ln>
                <a:solidFill>
                  <a:prstClr val="black"/>
                </a:solidFill>
                <a:effectLst/>
                <a:uLnTx/>
                <a:uFillTx/>
                <a:latin typeface="+mj-lt"/>
                <a:ea typeface="+mn-ea"/>
                <a:cs typeface="+mn-cs"/>
              </a:rPr>
              <a:t>THE LANGUAGE </a:t>
            </a:r>
            <a:r>
              <a:rPr kumimoji="0" lang="en-US" sz="3200" b="0" i="0" u="none" strike="noStrike" kern="1200" cap="none" spc="0" normalizeH="0" baseline="0" noProof="0">
                <a:ln>
                  <a:noFill/>
                </a:ln>
                <a:solidFill>
                  <a:prstClr val="black"/>
                </a:solidFill>
                <a:effectLst/>
                <a:uLnTx/>
                <a:uFillTx/>
                <a:latin typeface="+mj-lt"/>
                <a:ea typeface="+mn-ea"/>
                <a:cs typeface="+mn-cs"/>
              </a:rPr>
              <a:t>OF THE GUIDANCE</a:t>
            </a:r>
          </a:p>
        </p:txBody>
      </p:sp>
      <p:sp>
        <p:nvSpPr>
          <p:cNvPr id="7" name="TextBox 6">
            <a:extLst>
              <a:ext uri="{FF2B5EF4-FFF2-40B4-BE49-F238E27FC236}">
                <a16:creationId xmlns:a16="http://schemas.microsoft.com/office/drawing/2014/main" id="{DD8D3824-9D4E-4AD6-81D5-9C20285EDB38}"/>
              </a:ext>
            </a:extLst>
          </p:cNvPr>
          <p:cNvSpPr txBox="1"/>
          <p:nvPr/>
        </p:nvSpPr>
        <p:spPr>
          <a:xfrm>
            <a:off x="2687597" y="6459162"/>
            <a:ext cx="633914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National Association of Counties | www.NACo.org | May 2021</a:t>
            </a:r>
          </a:p>
        </p:txBody>
      </p:sp>
      <p:sp>
        <p:nvSpPr>
          <p:cNvPr id="19" name="Rectangle 18">
            <a:extLst>
              <a:ext uri="{FF2B5EF4-FFF2-40B4-BE49-F238E27FC236}">
                <a16:creationId xmlns:a16="http://schemas.microsoft.com/office/drawing/2014/main" id="{F01A71A7-61F2-41D0-9C8E-B91F3BF62174}"/>
              </a:ext>
            </a:extLst>
          </p:cNvPr>
          <p:cNvSpPr/>
          <p:nvPr/>
        </p:nvSpPr>
        <p:spPr>
          <a:xfrm>
            <a:off x="684177" y="3950381"/>
            <a:ext cx="5348917" cy="2174826"/>
          </a:xfrm>
          <a:prstGeom prst="rect">
            <a:avLst/>
          </a:prstGeom>
        </p:spPr>
        <p:txBody>
          <a:bodyPr wrap="square">
            <a:spAutoFit/>
          </a:bodyPr>
          <a:lstStyle/>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Shall = </a:t>
            </a:r>
            <a:r>
              <a:rPr kumimoji="0" lang="en-US" b="1" i="0" u="none" strike="noStrike" kern="1200" cap="none" spc="0" normalizeH="0" baseline="0" noProof="0">
                <a:ln>
                  <a:noFill/>
                </a:ln>
                <a:solidFill>
                  <a:prstClr val="black"/>
                </a:solidFill>
                <a:effectLst/>
                <a:uLnTx/>
                <a:uFillTx/>
                <a:latin typeface="Franklin Gothic Book" panose="020B0503020102020204" pitchFamily="34" charset="0"/>
              </a:rPr>
              <a:t>Mandatory</a:t>
            </a:r>
            <a:r>
              <a:rPr kumimoji="0" lang="en-US"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 </a:t>
            </a:r>
            <a:r>
              <a:rPr kumimoji="0" lang="en-US" b="0" i="0" u="none" strike="noStrike" kern="1200" cap="none" spc="0" normalizeH="0" baseline="0" noProof="0">
                <a:ln>
                  <a:noFill/>
                </a:ln>
                <a:solidFill>
                  <a:prstClr val="black"/>
                </a:solidFill>
                <a:effectLst/>
                <a:uLnTx/>
                <a:uFillTx/>
                <a:latin typeface="Franklin Gothic Book" panose="020B0503020102020204" pitchFamily="34" charset="0"/>
              </a:rPr>
              <a:t>reporting, use and compliance</a:t>
            </a:r>
          </a:p>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May = </a:t>
            </a:r>
            <a:r>
              <a:rPr lang="en-US">
                <a:solidFill>
                  <a:prstClr val="black"/>
                </a:solidFill>
                <a:latin typeface="Franklin Gothic Book" panose="020B0503020102020204" pitchFamily="34" charset="0"/>
              </a:rPr>
              <a:t>Allows local/county discretion </a:t>
            </a:r>
          </a:p>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Encourage / Should = </a:t>
            </a:r>
            <a:r>
              <a:rPr lang="en-US">
                <a:solidFill>
                  <a:prstClr val="black"/>
                </a:solidFill>
                <a:latin typeface="Franklin Gothic Book" panose="020B0503020102020204" pitchFamily="34" charset="0"/>
              </a:rPr>
              <a:t>Treasury preference only 	    	             (</a:t>
            </a:r>
            <a:r>
              <a:rPr lang="en-US">
                <a:solidFill>
                  <a:srgbClr val="C00000"/>
                </a:solidFill>
                <a:latin typeface="Franklin Gothic Demi" panose="020B0703020102020204" pitchFamily="34" charset="0"/>
              </a:rPr>
              <a:t>NOT REQUIRED</a:t>
            </a:r>
            <a:r>
              <a:rPr lang="en-US">
                <a:solidFill>
                  <a:prstClr val="black"/>
                </a:solidFill>
                <a:latin typeface="Franklin Gothic Book" panose="020B0503020102020204" pitchFamily="34" charset="0"/>
              </a:rPr>
              <a:t>)</a:t>
            </a:r>
          </a:p>
          <a:p>
            <a:pPr marL="342900" marR="0" lvl="0" indent="-342900" algn="l" defTabSz="914400" rtl="0" eaLnBrk="1" fontAlgn="auto" latinLnBrk="0" hangingPunct="1">
              <a:lnSpc>
                <a:spcPct val="125000"/>
              </a:lnSpc>
              <a:spcBef>
                <a:spcPts val="0"/>
              </a:spcBef>
              <a:spcAft>
                <a:spcPts val="10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Proportional &amp; Consistent</a:t>
            </a:r>
          </a:p>
        </p:txBody>
      </p:sp>
      <p:sp>
        <p:nvSpPr>
          <p:cNvPr id="6" name="TextBox 5">
            <a:extLst>
              <a:ext uri="{FF2B5EF4-FFF2-40B4-BE49-F238E27FC236}">
                <a16:creationId xmlns:a16="http://schemas.microsoft.com/office/drawing/2014/main" id="{136A61FA-4403-4AD7-8B6E-0AA58F171D4A}"/>
              </a:ext>
            </a:extLst>
          </p:cNvPr>
          <p:cNvSpPr txBox="1"/>
          <p:nvPr/>
        </p:nvSpPr>
        <p:spPr>
          <a:xfrm>
            <a:off x="752199" y="3342319"/>
            <a:ext cx="4927995" cy="400110"/>
          </a:xfrm>
          <a:prstGeom prst="rect">
            <a:avLst/>
          </a:prstGeom>
          <a:solidFill>
            <a:srgbClr val="00B0F0"/>
          </a:solidFill>
        </p:spPr>
        <p:txBody>
          <a:bodyPr wrap="square" rtlCol="0">
            <a:spAutoFit/>
          </a:bodyPr>
          <a:lstStyle/>
          <a:p>
            <a:pPr algn="ctr"/>
            <a:r>
              <a:rPr lang="en-US" sz="2000">
                <a:solidFill>
                  <a:schemeClr val="bg1"/>
                </a:solidFill>
                <a:latin typeface="Franklin Gothic Demi" panose="020B0703020102020204" pitchFamily="34" charset="0"/>
              </a:rPr>
              <a:t>INTERIM FINAL RULE VS. FAQs</a:t>
            </a:r>
          </a:p>
        </p:txBody>
      </p:sp>
      <p:sp>
        <p:nvSpPr>
          <p:cNvPr id="8" name="TextBox 7">
            <a:extLst>
              <a:ext uri="{FF2B5EF4-FFF2-40B4-BE49-F238E27FC236}">
                <a16:creationId xmlns:a16="http://schemas.microsoft.com/office/drawing/2014/main" id="{7C1BE588-B31C-40D5-A34A-CB60B9A7C362}"/>
              </a:ext>
            </a:extLst>
          </p:cNvPr>
          <p:cNvSpPr txBox="1"/>
          <p:nvPr/>
        </p:nvSpPr>
        <p:spPr>
          <a:xfrm>
            <a:off x="6435974" y="3342319"/>
            <a:ext cx="4927995" cy="400110"/>
          </a:xfrm>
          <a:prstGeom prst="rect">
            <a:avLst/>
          </a:prstGeom>
          <a:solidFill>
            <a:srgbClr val="00B0F0"/>
          </a:solidFill>
        </p:spPr>
        <p:txBody>
          <a:bodyPr wrap="square" rtlCol="0">
            <a:spAutoFit/>
          </a:bodyPr>
          <a:lstStyle/>
          <a:p>
            <a:pPr algn="ctr"/>
            <a:r>
              <a:rPr lang="en-US" sz="2000">
                <a:solidFill>
                  <a:schemeClr val="bg1"/>
                </a:solidFill>
                <a:latin typeface="Franklin Gothic Demi" panose="020B0703020102020204" pitchFamily="34" charset="0"/>
              </a:rPr>
              <a:t>DEFINITIONS (PG. 130)</a:t>
            </a:r>
          </a:p>
        </p:txBody>
      </p:sp>
      <p:sp>
        <p:nvSpPr>
          <p:cNvPr id="9" name="Rectangle 8">
            <a:extLst>
              <a:ext uri="{FF2B5EF4-FFF2-40B4-BE49-F238E27FC236}">
                <a16:creationId xmlns:a16="http://schemas.microsoft.com/office/drawing/2014/main" id="{5E15CD8C-F70C-4656-980E-6311496E34BA}"/>
              </a:ext>
            </a:extLst>
          </p:cNvPr>
          <p:cNvSpPr/>
          <p:nvPr/>
        </p:nvSpPr>
        <p:spPr>
          <a:xfrm>
            <a:off x="684177" y="1682278"/>
            <a:ext cx="9200288" cy="12880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solidFill>
                  <a:prstClr val="black"/>
                </a:solidFill>
                <a:latin typeface="Franklin Gothic Book" panose="020B0503020102020204" pitchFamily="34" charset="0"/>
              </a:rPr>
              <a:t>Throughout the Interim Final Rule, along with FAQs and fact sheets, U.S. Treasury uses various </a:t>
            </a:r>
            <a:r>
              <a:rPr lang="en-US" i="1">
                <a:solidFill>
                  <a:prstClr val="black"/>
                </a:solidFill>
                <a:highlight>
                  <a:srgbClr val="FFFF00"/>
                </a:highlight>
                <a:latin typeface="Franklin Gothic Book" panose="020B0503020102020204" pitchFamily="34" charset="0"/>
              </a:rPr>
              <a:t>key words</a:t>
            </a:r>
            <a:r>
              <a:rPr lang="en-US">
                <a:solidFill>
                  <a:prstClr val="black"/>
                </a:solidFill>
                <a:latin typeface="Franklin Gothic Book" panose="020B0503020102020204" pitchFamily="34" charset="0"/>
              </a:rPr>
              <a:t> that are important to understand in determining the eligible use of funds. </a:t>
            </a:r>
            <a:r>
              <a:rPr lang="en-US" i="1">
                <a:solidFill>
                  <a:prstClr val="black"/>
                </a:solidFill>
                <a:latin typeface="Franklin Gothic Book" panose="020B0503020102020204" pitchFamily="34" charset="0"/>
              </a:rPr>
              <a:t>Please be sure to read pages 130-150 of the Interim Final Rule.</a:t>
            </a:r>
            <a:endParaRPr kumimoji="0" lang="en-US" sz="1800" b="0" i="1"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0" name="Rectangle 9">
            <a:extLst>
              <a:ext uri="{FF2B5EF4-FFF2-40B4-BE49-F238E27FC236}">
                <a16:creationId xmlns:a16="http://schemas.microsoft.com/office/drawing/2014/main" id="{CF60E2E5-3349-43BA-9B8A-DE894F114501}"/>
              </a:ext>
            </a:extLst>
          </p:cNvPr>
          <p:cNvSpPr/>
          <p:nvPr/>
        </p:nvSpPr>
        <p:spPr>
          <a:xfrm>
            <a:off x="6305967" y="3950381"/>
            <a:ext cx="5058002" cy="199028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000"/>
              </a:spcAft>
              <a:buClr>
                <a:srgbClr val="00B0F0"/>
              </a:buClr>
              <a:buSzTx/>
              <a:buFont typeface="Arial" panose="020B0604020202020204" pitchFamily="34" charset="0"/>
              <a:buChar char="•"/>
              <a:tabLst/>
              <a:defRPr/>
            </a:pPr>
            <a:r>
              <a:rPr lang="en-US">
                <a:solidFill>
                  <a:prstClr val="black"/>
                </a:solidFill>
                <a:latin typeface="Franklin Gothic Book" panose="020B0503020102020204" pitchFamily="34" charset="0"/>
              </a:rPr>
              <a:t>Covered benefits</a:t>
            </a:r>
          </a:p>
          <a:p>
            <a:pPr marL="342900" marR="0" lvl="0" indent="-342900" algn="l" defTabSz="914400" rtl="0" eaLnBrk="1" fontAlgn="auto" latinLnBrk="0" hangingPunct="1">
              <a:lnSpc>
                <a:spcPct val="100000"/>
              </a:lnSpc>
              <a:spcBef>
                <a:spcPts val="0"/>
              </a:spcBef>
              <a:spcAft>
                <a:spcPts val="1000"/>
              </a:spcAft>
              <a:buClr>
                <a:srgbClr val="00B0F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rPr>
              <a:t>Covered period</a:t>
            </a:r>
          </a:p>
          <a:p>
            <a:pPr marL="342900" marR="0" lvl="0" indent="-342900" algn="l" defTabSz="914400" rtl="0" eaLnBrk="1" fontAlgn="auto" latinLnBrk="0" hangingPunct="1">
              <a:lnSpc>
                <a:spcPct val="100000"/>
              </a:lnSpc>
              <a:spcBef>
                <a:spcPts val="0"/>
              </a:spcBef>
              <a:spcAft>
                <a:spcPts val="1000"/>
              </a:spcAft>
              <a:buClr>
                <a:srgbClr val="00B0F0"/>
              </a:buClr>
              <a:buSzTx/>
              <a:buFont typeface="Arial" panose="020B0604020202020204" pitchFamily="34" charset="0"/>
              <a:buChar char="•"/>
              <a:tabLst/>
              <a:defRPr/>
            </a:pPr>
            <a:r>
              <a:rPr lang="en-US">
                <a:solidFill>
                  <a:prstClr val="black"/>
                </a:solidFill>
                <a:latin typeface="Franklin Gothic Book" panose="020B0503020102020204" pitchFamily="34" charset="0"/>
              </a:rPr>
              <a:t>Eligible workers</a:t>
            </a:r>
          </a:p>
          <a:p>
            <a:pPr marL="342900" marR="0" lvl="0" indent="-342900" algn="l" defTabSz="914400" rtl="0" eaLnBrk="1" fontAlgn="auto" latinLnBrk="0" hangingPunct="1">
              <a:lnSpc>
                <a:spcPct val="100000"/>
              </a:lnSpc>
              <a:spcBef>
                <a:spcPts val="0"/>
              </a:spcBef>
              <a:spcAft>
                <a:spcPts val="1000"/>
              </a:spcAft>
              <a:buClr>
                <a:srgbClr val="00B0F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Franklin Gothic Book" panose="020B0503020102020204" pitchFamily="34" charset="0"/>
              </a:rPr>
              <a:t>General revenue</a:t>
            </a:r>
          </a:p>
          <a:p>
            <a:pPr marL="342900" marR="0" lvl="0" indent="-342900" algn="l" defTabSz="914400" rtl="0" eaLnBrk="1" fontAlgn="auto" latinLnBrk="0" hangingPunct="1">
              <a:lnSpc>
                <a:spcPct val="100000"/>
              </a:lnSpc>
              <a:spcBef>
                <a:spcPts val="0"/>
              </a:spcBef>
              <a:spcAft>
                <a:spcPts val="1000"/>
              </a:spcAft>
              <a:buClr>
                <a:srgbClr val="00B0F0"/>
              </a:buClr>
              <a:buSzTx/>
              <a:buFont typeface="Arial" panose="020B0604020202020204" pitchFamily="34" charset="0"/>
              <a:buChar char="•"/>
              <a:tabLst/>
              <a:defRPr/>
            </a:pPr>
            <a:r>
              <a:rPr lang="en-US">
                <a:solidFill>
                  <a:prstClr val="black"/>
                </a:solidFill>
                <a:latin typeface="Franklin Gothic Book" panose="020B0503020102020204" pitchFamily="34" charset="0"/>
              </a:rPr>
              <a:t>Pension fund</a:t>
            </a:r>
          </a:p>
        </p:txBody>
      </p:sp>
      <p:sp>
        <p:nvSpPr>
          <p:cNvPr id="11" name="TextBox 10">
            <a:extLst>
              <a:ext uri="{FF2B5EF4-FFF2-40B4-BE49-F238E27FC236}">
                <a16:creationId xmlns:a16="http://schemas.microsoft.com/office/drawing/2014/main" id="{F35B353E-A6F7-48D1-816F-E6A99C825DA4}"/>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5</a:t>
            </a:fld>
            <a:r>
              <a:rPr lang="en-US" sz="1400">
                <a:latin typeface="Calibri Light"/>
                <a:cs typeface="Calibri Light"/>
              </a:rPr>
              <a:t> </a:t>
            </a:r>
            <a:endParaRPr lang="en-US"/>
          </a:p>
        </p:txBody>
      </p:sp>
    </p:spTree>
    <p:extLst>
      <p:ext uri="{BB962C8B-B14F-4D97-AF65-F5344CB8AC3E}">
        <p14:creationId xmlns:p14="http://schemas.microsoft.com/office/powerpoint/2010/main" val="149230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2105471" y="908598"/>
            <a:ext cx="76018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COMMON QUESTIONS ON RECOVERY FUNDS</a:t>
            </a:r>
          </a:p>
        </p:txBody>
      </p:sp>
      <p:graphicFrame>
        <p:nvGraphicFramePr>
          <p:cNvPr id="13" name="Table 13">
            <a:extLst>
              <a:ext uri="{FF2B5EF4-FFF2-40B4-BE49-F238E27FC236}">
                <a16:creationId xmlns:a16="http://schemas.microsoft.com/office/drawing/2014/main" id="{362D7711-C021-48CD-B7B3-1F2B6877807C}"/>
              </a:ext>
            </a:extLst>
          </p:cNvPr>
          <p:cNvGraphicFramePr>
            <a:graphicFrameLocks noGrp="1"/>
          </p:cNvGraphicFramePr>
          <p:nvPr>
            <p:extLst>
              <p:ext uri="{D42A27DB-BD31-4B8C-83A1-F6EECF244321}">
                <p14:modId xmlns:p14="http://schemas.microsoft.com/office/powerpoint/2010/main" val="2868310528"/>
              </p:ext>
            </p:extLst>
          </p:nvPr>
        </p:nvGraphicFramePr>
        <p:xfrm>
          <a:off x="988943" y="1645670"/>
          <a:ext cx="9954040" cy="4387382"/>
        </p:xfrm>
        <a:graphic>
          <a:graphicData uri="http://schemas.openxmlformats.org/drawingml/2006/table">
            <a:tbl>
              <a:tblPr firstRow="1" bandRow="1">
                <a:tableStyleId>{5C22544A-7EE6-4342-B048-85BDC9FD1C3A}</a:tableStyleId>
              </a:tblPr>
              <a:tblGrid>
                <a:gridCol w="4977020">
                  <a:extLst>
                    <a:ext uri="{9D8B030D-6E8A-4147-A177-3AD203B41FA5}">
                      <a16:colId xmlns:a16="http://schemas.microsoft.com/office/drawing/2014/main" val="4209811178"/>
                    </a:ext>
                  </a:extLst>
                </a:gridCol>
                <a:gridCol w="4977020">
                  <a:extLst>
                    <a:ext uri="{9D8B030D-6E8A-4147-A177-3AD203B41FA5}">
                      <a16:colId xmlns:a16="http://schemas.microsoft.com/office/drawing/2014/main" val="3203635483"/>
                    </a:ext>
                  </a:extLst>
                </a:gridCol>
              </a:tblGrid>
              <a:tr h="531000">
                <a:tc gridSpan="2">
                  <a:txBody>
                    <a:bodyPr/>
                    <a:lstStyle/>
                    <a:p>
                      <a:pPr algn="ctr"/>
                      <a:r>
                        <a:rPr lang="en-US" sz="2400" b="0">
                          <a:latin typeface="Franklin Gothic Demi" panose="020B0703020102020204" pitchFamily="34" charset="0"/>
                        </a:rPr>
                        <a:t>HOW CAN COUNTIES USE RECOVERY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2836298784"/>
                  </a:ext>
                </a:extLst>
              </a:tr>
              <a:tr h="3856382">
                <a:tc>
                  <a:txBody>
                    <a:bodyPr/>
                    <a:lstStyle/>
                    <a:p>
                      <a:pPr marL="514350" indent="-514350">
                        <a:spcAft>
                          <a:spcPts val="800"/>
                        </a:spcAft>
                        <a:buClr>
                          <a:srgbClr val="00B0F0"/>
                        </a:buClr>
                        <a:buFont typeface="Arial" panose="020B0604020202020204" pitchFamily="34" charset="0"/>
                        <a:buChar char="•"/>
                      </a:pPr>
                      <a:endParaRPr lang="en-US">
                        <a:latin typeface="Franklin Gothic Book" panose="020B0503020102020204" pitchFamily="34" charset="0"/>
                      </a:endParaRPr>
                    </a:p>
                    <a:p>
                      <a:pPr marL="971550" lvl="1" indent="-514350">
                        <a:spcAft>
                          <a:spcPts val="500"/>
                        </a:spcAft>
                        <a:buClr>
                          <a:srgbClr val="00B0F0"/>
                        </a:buClr>
                        <a:buFont typeface="Arial" panose="020B0604020202020204" pitchFamily="34" charset="0"/>
                        <a:buChar char="•"/>
                      </a:pPr>
                      <a:r>
                        <a:rPr lang="en-US">
                          <a:latin typeface="Franklin Gothic Book" panose="020B0503020102020204" pitchFamily="34" charset="0"/>
                        </a:rPr>
                        <a:t>Capital improvements</a:t>
                      </a:r>
                    </a:p>
                    <a:p>
                      <a:pPr marL="1371600" lvl="2" indent="-457200">
                        <a:spcAft>
                          <a:spcPts val="500"/>
                        </a:spcAft>
                        <a:buClr>
                          <a:srgbClr val="00B0F0"/>
                        </a:buClr>
                        <a:buFont typeface="Franklin Gothic Book" panose="020B0503020102020204" pitchFamily="34" charset="0"/>
                        <a:buChar char="―"/>
                      </a:pPr>
                      <a:r>
                        <a:rPr lang="en-US" sz="1700">
                          <a:latin typeface="Franklin Gothic Book" panose="020B0503020102020204" pitchFamily="34" charset="0"/>
                        </a:rPr>
                        <a:t>Public health</a:t>
                      </a:r>
                    </a:p>
                    <a:p>
                      <a:pPr marL="1371600" lvl="2" indent="-457200">
                        <a:spcAft>
                          <a:spcPts val="500"/>
                        </a:spcAft>
                        <a:buClr>
                          <a:srgbClr val="00B0F0"/>
                        </a:buClr>
                        <a:buFont typeface="Franklin Gothic Book" panose="020B0503020102020204" pitchFamily="34" charset="0"/>
                        <a:buChar char="―"/>
                      </a:pPr>
                      <a:r>
                        <a:rPr lang="en-US" sz="1700">
                          <a:latin typeface="Franklin Gothic Book" panose="020B0503020102020204" pitchFamily="34" charset="0"/>
                        </a:rPr>
                        <a:t>Jail upgrades/replacement</a:t>
                      </a:r>
                    </a:p>
                    <a:p>
                      <a:pPr marL="1371600" lvl="2" indent="-457200">
                        <a:spcAft>
                          <a:spcPts val="500"/>
                        </a:spcAft>
                        <a:buClr>
                          <a:srgbClr val="00B0F0"/>
                        </a:buClr>
                        <a:buFont typeface="Franklin Gothic Book" panose="020B0503020102020204" pitchFamily="34" charset="0"/>
                        <a:buChar char="―"/>
                      </a:pPr>
                      <a:r>
                        <a:rPr lang="en-US" sz="1700">
                          <a:latin typeface="Franklin Gothic Book" panose="020B0503020102020204" pitchFamily="34" charset="0"/>
                        </a:rPr>
                        <a:t>Stormwater improvements</a:t>
                      </a:r>
                    </a:p>
                    <a:p>
                      <a:pPr marL="971550" marR="0" lvl="1" indent="-514350" algn="l" defTabSz="914400" rtl="0" eaLnBrk="1" fontAlgn="auto" latinLnBrk="0" hangingPunct="1">
                        <a:lnSpc>
                          <a:spcPct val="100000"/>
                        </a:lnSpc>
                        <a:spcBef>
                          <a:spcPts val="0"/>
                        </a:spcBef>
                        <a:spcAft>
                          <a:spcPts val="800"/>
                        </a:spcAft>
                        <a:buClr>
                          <a:srgbClr val="00B0F0"/>
                        </a:buClr>
                        <a:buSzTx/>
                        <a:buFont typeface="Arial" panose="020B0604020202020204" pitchFamily="34" charset="0"/>
                        <a:buChar char="•"/>
                        <a:tabLst/>
                        <a:defRPr/>
                      </a:pPr>
                      <a:r>
                        <a:rPr lang="en-US">
                          <a:latin typeface="Franklin Gothic Book" panose="020B0503020102020204" pitchFamily="34" charset="0"/>
                        </a:rPr>
                        <a:t>Roads and bridges</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Property tax relief</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Non-federal match</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Special purpose districts</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Compliance and audit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Aft>
                          <a:spcPts val="800"/>
                        </a:spcAft>
                        <a:buClr>
                          <a:srgbClr val="00B0F0"/>
                        </a:buClr>
                        <a:buFont typeface="Arial" panose="020B0604020202020204" pitchFamily="34" charset="0"/>
                        <a:buNone/>
                      </a:pPr>
                      <a:endParaRPr lang="en-US">
                        <a:latin typeface="Franklin Gothic Book" panose="020B0503020102020204" pitchFamily="34" charset="0"/>
                      </a:endParaRP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Interest bearing accounts </a:t>
                      </a:r>
                      <a:r>
                        <a:rPr lang="en-US" i="1">
                          <a:latin typeface="Franklin Gothic Book" panose="020B0503020102020204" pitchFamily="34" charset="0"/>
                        </a:rPr>
                        <a:t>(unclear)</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Pension funds</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Rainy day funds</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Revenue loss</a:t>
                      </a:r>
                    </a:p>
                    <a:p>
                      <a:pPr marL="1428750" lvl="2" indent="-514350">
                        <a:spcAft>
                          <a:spcPts val="800"/>
                        </a:spcAft>
                        <a:buClr>
                          <a:srgbClr val="00B0F0"/>
                        </a:buClr>
                        <a:buFont typeface="Franklin Gothic Book" panose="020B0503020102020204" pitchFamily="34" charset="0"/>
                        <a:buChar char="―"/>
                      </a:pPr>
                      <a:r>
                        <a:rPr lang="en-US">
                          <a:latin typeface="Franklin Gothic Book" panose="020B0503020102020204" pitchFamily="34" charset="0"/>
                        </a:rPr>
                        <a:t>Entity-wide vs. per revenue stream </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Payroll support</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Debt service payments</a:t>
                      </a:r>
                    </a:p>
                    <a:p>
                      <a:pPr marL="971550" lvl="1" indent="-514350">
                        <a:spcAft>
                          <a:spcPts val="800"/>
                        </a:spcAft>
                        <a:buClr>
                          <a:srgbClr val="00B0F0"/>
                        </a:buClr>
                        <a:buFont typeface="Arial" panose="020B0604020202020204" pitchFamily="34" charset="0"/>
                        <a:buChar char="•"/>
                      </a:pPr>
                      <a:r>
                        <a:rPr lang="en-US">
                          <a:latin typeface="Franklin Gothic Book" panose="020B0503020102020204" pitchFamily="34" charset="0"/>
                        </a:rPr>
                        <a:t>State Maintenance of Effort with County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64990"/>
                  </a:ext>
                </a:extLst>
              </a:tr>
            </a:tbl>
          </a:graphicData>
        </a:graphic>
      </p:graphicFrame>
      <p:sp>
        <p:nvSpPr>
          <p:cNvPr id="6" name="TextBox 5">
            <a:extLst>
              <a:ext uri="{FF2B5EF4-FFF2-40B4-BE49-F238E27FC236}">
                <a16:creationId xmlns:a16="http://schemas.microsoft.com/office/drawing/2014/main" id="{AB0B4457-CB5D-45A9-9D35-27B70711147A}"/>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6</a:t>
            </a:fld>
            <a:r>
              <a:rPr lang="en-US" sz="1400">
                <a:latin typeface="Calibri Light"/>
                <a:cs typeface="Calibri Light"/>
              </a:rPr>
              <a:t> </a:t>
            </a:r>
            <a:endParaRPr lang="en-US"/>
          </a:p>
        </p:txBody>
      </p:sp>
    </p:spTree>
    <p:extLst>
      <p:ext uri="{BB962C8B-B14F-4D97-AF65-F5344CB8AC3E}">
        <p14:creationId xmlns:p14="http://schemas.microsoft.com/office/powerpoint/2010/main" val="49701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783567" y="706838"/>
            <a:ext cx="760137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KEY DATES RELATED TO THE RECOVERY FUND</a:t>
            </a:r>
          </a:p>
        </p:txBody>
      </p:sp>
      <p:sp>
        <p:nvSpPr>
          <p:cNvPr id="19" name="Rectangle 18">
            <a:extLst>
              <a:ext uri="{FF2B5EF4-FFF2-40B4-BE49-F238E27FC236}">
                <a16:creationId xmlns:a16="http://schemas.microsoft.com/office/drawing/2014/main" id="{F01A71A7-61F2-41D0-9C8E-B91F3BF62174}"/>
              </a:ext>
            </a:extLst>
          </p:cNvPr>
          <p:cNvSpPr/>
          <p:nvPr/>
        </p:nvSpPr>
        <p:spPr>
          <a:xfrm>
            <a:off x="790738" y="1398707"/>
            <a:ext cx="10610524" cy="4752455"/>
          </a:xfrm>
          <a:prstGeom prst="rect">
            <a:avLst/>
          </a:prstGeom>
        </p:spPr>
        <p:txBody>
          <a:bodyPr wrap="square">
            <a:spAutoFit/>
          </a:bodyPr>
          <a:lstStyle/>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rPr>
              <a:t>January 27, 2020:  	</a:t>
            </a:r>
            <a:r>
              <a:rPr kumimoji="0" lang="en-US" b="0" i="0" u="none" strike="noStrike" kern="1200" cap="none" spc="0" normalizeH="0" baseline="0" noProof="0">
                <a:ln>
                  <a:noFill/>
                </a:ln>
                <a:solidFill>
                  <a:prstClr val="black"/>
                </a:solidFill>
                <a:effectLst/>
                <a:uLnTx/>
                <a:uFillTx/>
                <a:latin typeface="Franklin Gothic Book" panose="020B0503020102020204" pitchFamily="34" charset="0"/>
              </a:rPr>
              <a:t>Declaration of the public health crisis</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March 3, 2021:  	</a:t>
            </a:r>
            <a:r>
              <a:rPr lang="en-US">
                <a:solidFill>
                  <a:prstClr val="black"/>
                </a:solidFill>
                <a:latin typeface="Franklin Gothic Book" panose="020B0503020102020204" pitchFamily="34" charset="0"/>
              </a:rPr>
              <a:t>Beginning of the Recovery Fund “covered period” </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July 9, 2021: 		</a:t>
            </a:r>
            <a:r>
              <a:rPr lang="en-US">
                <a:solidFill>
                  <a:prstClr val="black"/>
                </a:solidFill>
                <a:latin typeface="Franklin Gothic Book" panose="020B0503020102020204" pitchFamily="34" charset="0"/>
              </a:rPr>
              <a:t>Deadline to comment on U.S. Treasury’s </a:t>
            </a:r>
            <a:r>
              <a:rPr lang="en-US" i="1">
                <a:solidFill>
                  <a:prstClr val="black"/>
                </a:solidFill>
                <a:latin typeface="Franklin Gothic Book" panose="020B0503020102020204" pitchFamily="34" charset="0"/>
              </a:rPr>
              <a:t>Interim Final Rule </a:t>
            </a:r>
            <a:r>
              <a:rPr lang="en-US">
                <a:solidFill>
                  <a:prstClr val="black"/>
                </a:solidFill>
                <a:latin typeface="Franklin Gothic Book" panose="020B0503020102020204" pitchFamily="34" charset="0"/>
              </a:rPr>
              <a:t>on Recovery Fund</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August 31, 2021: 	</a:t>
            </a:r>
            <a:r>
              <a:rPr lang="en-US">
                <a:solidFill>
                  <a:prstClr val="black"/>
                </a:solidFill>
                <a:latin typeface="Franklin Gothic Book" panose="020B0503020102020204" pitchFamily="34" charset="0"/>
              </a:rPr>
              <a:t>Deadline to submit first Interim Report to U.S. Treasury</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August 31, 2021: 	</a:t>
            </a:r>
            <a:r>
              <a:rPr lang="en-US">
                <a:solidFill>
                  <a:prstClr val="black"/>
                </a:solidFill>
                <a:latin typeface="Franklin Gothic Book" panose="020B0503020102020204" pitchFamily="34" charset="0"/>
              </a:rPr>
              <a:t>Deadline to submit first </a:t>
            </a:r>
            <a:r>
              <a:rPr lang="en-US" i="1">
                <a:solidFill>
                  <a:prstClr val="black"/>
                </a:solidFill>
                <a:latin typeface="Franklin Gothic Book" panose="020B0503020102020204" pitchFamily="34" charset="0"/>
              </a:rPr>
              <a:t>Recovery Plan Performance Report </a:t>
            </a:r>
            <a:r>
              <a:rPr lang="en-US">
                <a:solidFill>
                  <a:prstClr val="black"/>
                </a:solidFill>
                <a:latin typeface="Franklin Gothic Book" panose="020B0503020102020204" pitchFamily="34" charset="0"/>
              </a:rPr>
              <a:t>to U.S. Treasury 				- </a:t>
            </a:r>
            <a:r>
              <a:rPr lang="en-US">
                <a:solidFill>
                  <a:prstClr val="black"/>
                </a:solidFill>
                <a:highlight>
                  <a:srgbClr val="FFFF00"/>
                </a:highlight>
                <a:latin typeface="Franklin Gothic Demi" panose="020B0703020102020204" pitchFamily="34" charset="0"/>
              </a:rPr>
              <a:t>Applies to COUNTIES ABOVE 250,000 POPULATION ONLY </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October 31, 2021: 	</a:t>
            </a:r>
            <a:r>
              <a:rPr lang="en-US">
                <a:solidFill>
                  <a:prstClr val="black"/>
                </a:solidFill>
                <a:latin typeface="Franklin Gothic Book" panose="020B0503020102020204" pitchFamily="34" charset="0"/>
              </a:rPr>
              <a:t>Deadline to submit first </a:t>
            </a:r>
            <a:r>
              <a:rPr lang="en-US" i="1">
                <a:solidFill>
                  <a:prstClr val="black"/>
                </a:solidFill>
                <a:latin typeface="Franklin Gothic Book" panose="020B0503020102020204" pitchFamily="34" charset="0"/>
              </a:rPr>
              <a:t>Quarterly Project and Expenditure Report</a:t>
            </a:r>
          </a:p>
          <a:p>
            <a:pPr lvl="6">
              <a:lnSpc>
                <a:spcPct val="125000"/>
              </a:lnSpc>
              <a:spcAft>
                <a:spcPts val="1200"/>
              </a:spcAft>
              <a:buClr>
                <a:srgbClr val="00B0F0"/>
              </a:buClr>
              <a:defRPr/>
            </a:pPr>
            <a:r>
              <a:rPr lang="en-US" i="1">
                <a:solidFill>
                  <a:prstClr val="black"/>
                </a:solidFill>
                <a:latin typeface="Franklin Gothic Book" panose="020B0503020102020204" pitchFamily="34" charset="0"/>
              </a:rPr>
              <a:t>- </a:t>
            </a:r>
            <a:r>
              <a:rPr lang="en-US" b="1">
                <a:solidFill>
                  <a:prstClr val="black"/>
                </a:solidFill>
                <a:latin typeface="Franklin Gothic Book" panose="020B0503020102020204" pitchFamily="34" charset="0"/>
              </a:rPr>
              <a:t>Applies to ALL COUNTIES</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December 31, 2024: 	</a:t>
            </a:r>
            <a:r>
              <a:rPr lang="en-US">
                <a:solidFill>
                  <a:prstClr val="black"/>
                </a:solidFill>
                <a:latin typeface="Franklin Gothic Book" panose="020B0503020102020204" pitchFamily="34" charset="0"/>
              </a:rPr>
              <a:t>Recovery Funds must be obligated (</a:t>
            </a:r>
            <a:r>
              <a:rPr lang="en-US">
                <a:solidFill>
                  <a:srgbClr val="00B050"/>
                </a:solidFill>
                <a:latin typeface="Franklin Gothic Demi" panose="020B0703020102020204" pitchFamily="34" charset="0"/>
              </a:rPr>
              <a:t>NOT incurred</a:t>
            </a:r>
            <a:r>
              <a:rPr lang="en-US">
                <a:solidFill>
                  <a:prstClr val="black"/>
                </a:solidFill>
                <a:latin typeface="Franklin Gothic Book" panose="020B0503020102020204" pitchFamily="34" charset="0"/>
              </a:rPr>
              <a:t>)</a:t>
            </a:r>
          </a:p>
          <a:p>
            <a:pPr marL="342900" marR="0" lvl="0" indent="-342900" algn="l" defTabSz="914400" rtl="0" eaLnBrk="1" fontAlgn="auto" latinLnBrk="0" hangingPunct="1">
              <a:lnSpc>
                <a:spcPct val="125000"/>
              </a:lnSpc>
              <a:spcBef>
                <a:spcPts val="0"/>
              </a:spcBef>
              <a:spcAft>
                <a:spcPts val="1200"/>
              </a:spcAft>
              <a:buClr>
                <a:srgbClr val="00B0F0"/>
              </a:buClr>
              <a:buSzTx/>
              <a:buFont typeface="Arial" panose="020B0604020202020204" pitchFamily="34" charset="0"/>
              <a:buChar char="•"/>
              <a:tabLst/>
              <a:defRPr/>
            </a:pPr>
            <a:r>
              <a:rPr lang="en-US">
                <a:solidFill>
                  <a:prstClr val="black"/>
                </a:solidFill>
                <a:latin typeface="Franklin Gothic Demi" panose="020B0703020102020204" pitchFamily="34" charset="0"/>
              </a:rPr>
              <a:t>December 31, 2026: 	</a:t>
            </a:r>
            <a:r>
              <a:rPr lang="en-US">
                <a:solidFill>
                  <a:prstClr val="black"/>
                </a:solidFill>
                <a:latin typeface="Franklin Gothic Book" panose="020B0503020102020204" pitchFamily="34" charset="0"/>
              </a:rPr>
              <a:t>Recovery Funds must be spent &amp; all work/performance must be completed</a:t>
            </a:r>
          </a:p>
        </p:txBody>
      </p:sp>
      <p:sp>
        <p:nvSpPr>
          <p:cNvPr id="6" name="TextBox 5">
            <a:extLst>
              <a:ext uri="{FF2B5EF4-FFF2-40B4-BE49-F238E27FC236}">
                <a16:creationId xmlns:a16="http://schemas.microsoft.com/office/drawing/2014/main" id="{226EC3BF-52C5-4BB8-8066-A4AC5F22A281}"/>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7</a:t>
            </a:fld>
            <a:r>
              <a:rPr lang="en-US" sz="1400">
                <a:latin typeface="Calibri Light"/>
                <a:cs typeface="Calibri Light"/>
              </a:rPr>
              <a:t> </a:t>
            </a:r>
            <a:endParaRPr lang="en-US"/>
          </a:p>
        </p:txBody>
      </p:sp>
    </p:spTree>
    <p:extLst>
      <p:ext uri="{BB962C8B-B14F-4D97-AF65-F5344CB8AC3E}">
        <p14:creationId xmlns:p14="http://schemas.microsoft.com/office/powerpoint/2010/main" val="65599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843202" y="745653"/>
            <a:ext cx="68503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prstClr val="black"/>
                </a:solidFill>
                <a:latin typeface="+mj-lt"/>
              </a:rPr>
              <a:t>HOW TO CERTIFY FOR RECOVERY FUNDS</a:t>
            </a:r>
            <a:endParaRPr kumimoji="0" lang="en-US" sz="3200" b="0" i="0" u="none" strike="noStrike" kern="1200" cap="none" spc="0" normalizeH="0" baseline="0" noProof="0">
              <a:ln>
                <a:noFill/>
              </a:ln>
              <a:solidFill>
                <a:prstClr val="black"/>
              </a:solidFill>
              <a:effectLst/>
              <a:uLnTx/>
              <a:uFillTx/>
              <a:latin typeface="+mj-lt"/>
              <a:ea typeface="+mn-ea"/>
              <a:cs typeface="+mn-cs"/>
            </a:endParaRPr>
          </a:p>
        </p:txBody>
      </p:sp>
      <p:sp>
        <p:nvSpPr>
          <p:cNvPr id="18" name="Rectangle 17">
            <a:extLst>
              <a:ext uri="{FF2B5EF4-FFF2-40B4-BE49-F238E27FC236}">
                <a16:creationId xmlns:a16="http://schemas.microsoft.com/office/drawing/2014/main" id="{A8CEFDF9-40A6-4CDE-95FA-9A5E3DBC1785}"/>
              </a:ext>
            </a:extLst>
          </p:cNvPr>
          <p:cNvSpPr/>
          <p:nvPr/>
        </p:nvSpPr>
        <p:spPr>
          <a:xfrm>
            <a:off x="843202" y="1506570"/>
            <a:ext cx="1077564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highlight>
                  <a:srgbClr val="FFFF00"/>
                </a:highlight>
                <a:uLnTx/>
                <a:uFillTx/>
                <a:latin typeface="Franklin Gothic Book" panose="020B0503020102020204" pitchFamily="34" charset="0"/>
                <a:ea typeface="+mn-ea"/>
                <a:cs typeface="+mn-cs"/>
              </a:rPr>
              <a:t>U.S. Treasury released </a:t>
            </a:r>
            <a:r>
              <a:rPr kumimoji="0" lang="en-US" sz="2400" b="0" i="0" u="none" strike="noStrike" kern="1200" cap="none" spc="0" normalizeH="0" baseline="0" noProof="0">
                <a:ln>
                  <a:noFill/>
                </a:ln>
                <a:solidFill>
                  <a:prstClr val="black"/>
                </a:solidFill>
                <a:effectLst/>
                <a:highlight>
                  <a:srgbClr val="FFFF00"/>
                </a:highlight>
                <a:uLnTx/>
                <a:uFillTx/>
                <a:latin typeface="Franklin Gothic Demi" panose="020B0703020102020204" pitchFamily="34" charset="0"/>
                <a:hlinkClick r:id="rId3"/>
              </a:rPr>
              <a:t>certification guidance</a:t>
            </a:r>
            <a:r>
              <a:rPr kumimoji="0" lang="en-US" sz="2400" b="0" i="0" u="none" strike="noStrike" kern="1200" cap="none" spc="0" normalizeH="0" baseline="0" noProof="0">
                <a:ln>
                  <a:noFill/>
                </a:ln>
                <a:solidFill>
                  <a:prstClr val="black"/>
                </a:solidFill>
                <a:effectLst/>
                <a:highlight>
                  <a:srgbClr val="FFFF00"/>
                </a:highlight>
                <a:uLnTx/>
                <a:uFillTx/>
                <a:latin typeface="Franklin Gothic Demi" panose="020B0703020102020204" pitchFamily="34" charset="0"/>
              </a:rPr>
              <a:t> </a:t>
            </a:r>
            <a:r>
              <a:rPr kumimoji="0" lang="en-US" sz="2400" b="0" i="0" u="none" strike="noStrike" kern="1200" cap="none" spc="0" normalizeH="0" baseline="0" noProof="0">
                <a:ln>
                  <a:noFill/>
                </a:ln>
                <a:solidFill>
                  <a:prstClr val="black"/>
                </a:solidFill>
                <a:effectLst/>
                <a:highlight>
                  <a:srgbClr val="FFFF00"/>
                </a:highlight>
                <a:uLnTx/>
                <a:uFillTx/>
                <a:latin typeface="Franklin Gothic Book" panose="020B0503020102020204" pitchFamily="34" charset="0"/>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highlight>
                  <a:srgbClr val="FFFF00"/>
                </a:highlight>
                <a:latin typeface="Franklin Gothic Demi" panose="020B0703020102020204" pitchFamily="34" charset="0"/>
                <a:hlinkClick r:id="rId4"/>
              </a:rPr>
              <a:t>opened the portal </a:t>
            </a:r>
            <a:r>
              <a:rPr lang="en-US" sz="2400">
                <a:solidFill>
                  <a:prstClr val="black"/>
                </a:solidFill>
                <a:highlight>
                  <a:srgbClr val="FFFF00"/>
                </a:highlight>
                <a:latin typeface="Franklin Gothic Book" panose="020B0503020102020204" pitchFamily="34" charset="0"/>
              </a:rPr>
              <a:t>for counties to request Recovery Funds</a:t>
            </a:r>
            <a:endParaRPr kumimoji="0" lang="en-US" sz="2400" b="0" i="0" u="none" strike="noStrike" kern="1200" cap="none" spc="0" normalizeH="0" baseline="0" noProof="0">
              <a:ln>
                <a:noFill/>
              </a:ln>
              <a:solidFill>
                <a:prstClr val="black"/>
              </a:solidFill>
              <a:effectLst/>
              <a:highlight>
                <a:srgbClr val="FFFF00"/>
              </a:highlight>
              <a:uLnTx/>
              <a:uFillTx/>
              <a:latin typeface="Franklin Gothic Book" panose="020B0503020102020204" pitchFamily="34" charset="0"/>
              <a:ea typeface="+mn-ea"/>
              <a:cs typeface="+mn-cs"/>
            </a:endParaRPr>
          </a:p>
        </p:txBody>
      </p:sp>
      <p:sp>
        <p:nvSpPr>
          <p:cNvPr id="19" name="Rectangle 18">
            <a:extLst>
              <a:ext uri="{FF2B5EF4-FFF2-40B4-BE49-F238E27FC236}">
                <a16:creationId xmlns:a16="http://schemas.microsoft.com/office/drawing/2014/main" id="{F01A71A7-61F2-41D0-9C8E-B91F3BF62174}"/>
              </a:ext>
            </a:extLst>
          </p:cNvPr>
          <p:cNvSpPr/>
          <p:nvPr/>
        </p:nvSpPr>
        <p:spPr>
          <a:xfrm>
            <a:off x="843202" y="2477778"/>
            <a:ext cx="6092184" cy="3842077"/>
          </a:xfrm>
          <a:prstGeom prst="rect">
            <a:avLst/>
          </a:prstGeom>
        </p:spPr>
        <p:txBody>
          <a:bodyPr wrap="square">
            <a:spAutoFit/>
          </a:bodyPr>
          <a:lstStyle/>
          <a:p>
            <a:pPr marR="0" lvl="0" algn="l" defTabSz="914400" rtl="0" eaLnBrk="1" fontAlgn="auto" latinLnBrk="0" hangingPunct="1">
              <a:lnSpc>
                <a:spcPct val="100000"/>
              </a:lnSpc>
              <a:spcBef>
                <a:spcPts val="0"/>
              </a:spcBef>
              <a:spcAft>
                <a:spcPts val="600"/>
              </a:spcAft>
              <a:buClr>
                <a:prstClr val="black"/>
              </a:buClr>
              <a:buSzTx/>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Prior to requesting Recovery Funds, </a:t>
            </a:r>
            <a:r>
              <a:rPr kumimoji="0" lang="en-US" sz="2000" b="0" i="0" u="none" strike="noStrike" kern="1200" cap="none" spc="0" normalizeH="0" baseline="0" noProof="0">
                <a:ln>
                  <a:noFill/>
                </a:ln>
                <a:solidFill>
                  <a:prstClr val="black"/>
                </a:solidFill>
                <a:effectLst/>
                <a:uLnTx/>
                <a:uFillTx/>
                <a:latin typeface="Franklin Gothic Demi" panose="020B0703020102020204" pitchFamily="34" charset="0"/>
              </a:rPr>
              <a:t>counties should complete the following steps immediately</a:t>
            </a:r>
            <a:r>
              <a:rPr kumimoji="0" lang="en-US" sz="20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 </a:t>
            </a:r>
            <a:r>
              <a:rPr lang="en-US"/>
              <a:t>​</a:t>
            </a:r>
          </a:p>
          <a:p>
            <a:pPr marR="0" lvl="0" algn="l" defTabSz="914400" rtl="0" eaLnBrk="1" fontAlgn="auto" latinLnBrk="0" hangingPunct="1">
              <a:lnSpc>
                <a:spcPct val="100000"/>
              </a:lnSpc>
              <a:spcBef>
                <a:spcPts val="0"/>
              </a:spcBef>
              <a:spcAft>
                <a:spcPts val="600"/>
              </a:spcAft>
              <a:buClr>
                <a:prstClr val="black"/>
              </a:buClr>
              <a:buSzTx/>
              <a:tabLst/>
              <a:defRPr/>
            </a:pPr>
            <a:endParaRPr lang="en-US"/>
          </a:p>
          <a:p>
            <a:pPr marL="342900" indent="-342900" fontAlgn="base">
              <a:spcAft>
                <a:spcPts val="600"/>
              </a:spcAft>
              <a:buClr>
                <a:srgbClr val="00B0F0"/>
              </a:buClr>
              <a:buFont typeface="+mj-lt"/>
              <a:buAutoNum type="arabicPeriod"/>
            </a:pPr>
            <a:r>
              <a:rPr lang="en-US">
                <a:latin typeface="Franklin Gothic Book" panose="020B0503020102020204" pitchFamily="34" charset="0"/>
              </a:rPr>
              <a:t>Ensure your county has a </a:t>
            </a:r>
            <a:r>
              <a:rPr lang="en-US" u="sng">
                <a:latin typeface="Franklin Gothic Book" panose="020B0503020102020204" pitchFamily="34" charset="0"/>
                <a:hlinkClick r:id="rId5"/>
              </a:rPr>
              <a:t>DUNS number</a:t>
            </a:r>
            <a:r>
              <a:rPr lang="en-US">
                <a:latin typeface="Franklin Gothic Book" panose="020B0503020102020204" pitchFamily="34" charset="0"/>
              </a:rPr>
              <a:t>​</a:t>
            </a:r>
          </a:p>
          <a:p>
            <a:pPr marL="342900" indent="-342900" fontAlgn="base">
              <a:spcAft>
                <a:spcPts val="600"/>
              </a:spcAft>
              <a:buClr>
                <a:srgbClr val="00B0F0"/>
              </a:buClr>
              <a:buFont typeface="+mj-lt"/>
              <a:buAutoNum type="arabicPeriod"/>
            </a:pPr>
            <a:endParaRPr lang="en-US" sz="1000">
              <a:latin typeface="Franklin Gothic Book" panose="020B0503020102020204" pitchFamily="34" charset="0"/>
            </a:endParaRPr>
          </a:p>
          <a:p>
            <a:pPr marL="342900" indent="-342900" fontAlgn="base">
              <a:spcAft>
                <a:spcPts val="600"/>
              </a:spcAft>
              <a:buClr>
                <a:srgbClr val="00B0F0"/>
              </a:buClr>
              <a:buFont typeface="+mj-lt"/>
              <a:buAutoNum type="arabicPeriod"/>
            </a:pPr>
            <a:r>
              <a:rPr lang="en-US">
                <a:latin typeface="Franklin Gothic Book" panose="020B0503020102020204" pitchFamily="34" charset="0"/>
              </a:rPr>
              <a:t>Ensure your county has an </a:t>
            </a:r>
            <a:r>
              <a:rPr lang="en-US" u="sng">
                <a:latin typeface="Franklin Gothic Book" panose="020B0503020102020204" pitchFamily="34" charset="0"/>
                <a:hlinkClick r:id="rId6"/>
              </a:rPr>
              <a:t>active SAM registration</a:t>
            </a:r>
            <a:r>
              <a:rPr lang="en-US">
                <a:latin typeface="Franklin Gothic Book" panose="020B0503020102020204" pitchFamily="34" charset="0"/>
              </a:rPr>
              <a:t>​</a:t>
            </a:r>
          </a:p>
          <a:p>
            <a:pPr marL="342900" indent="-342900" fontAlgn="base">
              <a:spcAft>
                <a:spcPts val="600"/>
              </a:spcAft>
              <a:buClr>
                <a:srgbClr val="00B0F0"/>
              </a:buClr>
              <a:buFont typeface="+mj-lt"/>
              <a:buAutoNum type="arabicPeriod"/>
            </a:pPr>
            <a:endParaRPr lang="en-US" sz="1000">
              <a:latin typeface="Franklin Gothic Book" panose="020B0503020102020204" pitchFamily="34" charset="0"/>
            </a:endParaRPr>
          </a:p>
          <a:p>
            <a:pPr marL="342900" indent="-342900" fontAlgn="base">
              <a:spcAft>
                <a:spcPts val="600"/>
              </a:spcAft>
              <a:buClr>
                <a:srgbClr val="00B0F0"/>
              </a:buClr>
              <a:buFont typeface="+mj-lt"/>
              <a:buAutoNum type="arabicPeriod"/>
            </a:pPr>
            <a:r>
              <a:rPr lang="en-US">
                <a:latin typeface="Franklin Gothic Book" panose="020B0503020102020204" pitchFamily="34" charset="0"/>
              </a:rPr>
              <a:t>Gather payment information:</a:t>
            </a:r>
          </a:p>
          <a:p>
            <a:pPr marL="800100" lvl="1" indent="-342900" fontAlgn="base">
              <a:spcAft>
                <a:spcPts val="400"/>
              </a:spcAft>
              <a:buClr>
                <a:srgbClr val="00B0F0"/>
              </a:buClr>
              <a:buFont typeface="Arial" panose="020B0604020202020204" pitchFamily="34" charset="0"/>
              <a:buChar char="•"/>
            </a:pPr>
            <a:r>
              <a:rPr lang="en-US" sz="1400">
                <a:latin typeface="Franklin Gothic Book" panose="020B0503020102020204" pitchFamily="34" charset="0"/>
              </a:rPr>
              <a:t>Entity Identification Number (EIN), name and contact information​</a:t>
            </a:r>
          </a:p>
          <a:p>
            <a:pPr marL="800100" lvl="1" indent="-342900" fontAlgn="base">
              <a:spcAft>
                <a:spcPts val="400"/>
              </a:spcAft>
              <a:buClr>
                <a:srgbClr val="00B0F0"/>
              </a:buClr>
              <a:buFont typeface="Arial" panose="020B0604020202020204" pitchFamily="34" charset="0"/>
              <a:buChar char="•"/>
            </a:pPr>
            <a:r>
              <a:rPr lang="en-US" sz="1400">
                <a:latin typeface="Franklin Gothic Book" panose="020B0503020102020204" pitchFamily="34" charset="0"/>
              </a:rPr>
              <a:t>Name and title of an authorized representative of the county (I.e. chief elected official)​</a:t>
            </a:r>
          </a:p>
          <a:p>
            <a:pPr marL="800100" lvl="1" indent="-342900" fontAlgn="base">
              <a:spcAft>
                <a:spcPts val="400"/>
              </a:spcAft>
              <a:buClr>
                <a:srgbClr val="00B0F0"/>
              </a:buClr>
              <a:buFont typeface="Arial" panose="020B0604020202020204" pitchFamily="34" charset="0"/>
              <a:buChar char="•"/>
            </a:pPr>
            <a:r>
              <a:rPr lang="en-US" sz="1400">
                <a:latin typeface="Franklin Gothic Book" panose="020B0503020102020204" pitchFamily="34" charset="0"/>
              </a:rPr>
              <a:t>Financial institution information (e.g., routing and account number, financial institution name and contact information)​</a:t>
            </a:r>
          </a:p>
        </p:txBody>
      </p:sp>
      <p:sp>
        <p:nvSpPr>
          <p:cNvPr id="8" name="TextBox 7">
            <a:extLst>
              <a:ext uri="{FF2B5EF4-FFF2-40B4-BE49-F238E27FC236}">
                <a16:creationId xmlns:a16="http://schemas.microsoft.com/office/drawing/2014/main" id="{D41B490B-6B65-40E6-AB48-D03663E738D9}"/>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8</a:t>
            </a:fld>
            <a:r>
              <a:rPr lang="en-US" sz="1400">
                <a:latin typeface="Calibri Light"/>
                <a:cs typeface="Calibri Light"/>
              </a:rPr>
              <a:t> </a:t>
            </a:r>
            <a:endParaRPr lang="en-US"/>
          </a:p>
        </p:txBody>
      </p:sp>
      <p:pic>
        <p:nvPicPr>
          <p:cNvPr id="9" name="Picture 8">
            <a:extLst>
              <a:ext uri="{FF2B5EF4-FFF2-40B4-BE49-F238E27FC236}">
                <a16:creationId xmlns:a16="http://schemas.microsoft.com/office/drawing/2014/main" id="{A1387F42-8038-48DF-9AE6-29512F5E3AA8}"/>
              </a:ext>
            </a:extLst>
          </p:cNvPr>
          <p:cNvPicPr>
            <a:picLocks noChangeAspect="1"/>
          </p:cNvPicPr>
          <p:nvPr/>
        </p:nvPicPr>
        <p:blipFill>
          <a:blip r:embed="rId7"/>
          <a:stretch>
            <a:fillRect/>
          </a:stretch>
        </p:blipFill>
        <p:spPr>
          <a:xfrm>
            <a:off x="6798226" y="2913929"/>
            <a:ext cx="4646681" cy="24911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9894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459658-8BFC-42E3-A200-C9ECF2FFC1A1}"/>
              </a:ext>
            </a:extLst>
          </p:cNvPr>
          <p:cNvSpPr/>
          <p:nvPr/>
        </p:nvSpPr>
        <p:spPr>
          <a:xfrm>
            <a:off x="460834" y="791784"/>
            <a:ext cx="685033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mj-lt"/>
                <a:ea typeface="+mn-ea"/>
                <a:cs typeface="+mn-cs"/>
              </a:rPr>
              <a:t>HOW TO CERTIFY FOR RECOVERY FUNDS</a:t>
            </a:r>
          </a:p>
        </p:txBody>
      </p:sp>
      <p:sp>
        <p:nvSpPr>
          <p:cNvPr id="7" name="TextBox 6">
            <a:extLst>
              <a:ext uri="{FF2B5EF4-FFF2-40B4-BE49-F238E27FC236}">
                <a16:creationId xmlns:a16="http://schemas.microsoft.com/office/drawing/2014/main" id="{DD8D3824-9D4E-4AD6-81D5-9C20285EDB38}"/>
              </a:ext>
            </a:extLst>
          </p:cNvPr>
          <p:cNvSpPr txBox="1"/>
          <p:nvPr/>
        </p:nvSpPr>
        <p:spPr>
          <a:xfrm>
            <a:off x="2687597" y="6459162"/>
            <a:ext cx="6339142" cy="30777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National Association of Counties | www.NACo.org | May 2021</a:t>
            </a:r>
          </a:p>
        </p:txBody>
      </p:sp>
      <p:sp>
        <p:nvSpPr>
          <p:cNvPr id="18" name="Rectangle 17">
            <a:extLst>
              <a:ext uri="{FF2B5EF4-FFF2-40B4-BE49-F238E27FC236}">
                <a16:creationId xmlns:a16="http://schemas.microsoft.com/office/drawing/2014/main" id="{A8CEFDF9-40A6-4CDE-95FA-9A5E3DBC1785}"/>
              </a:ext>
            </a:extLst>
          </p:cNvPr>
          <p:cNvSpPr/>
          <p:nvPr/>
        </p:nvSpPr>
        <p:spPr>
          <a:xfrm>
            <a:off x="460834" y="1529505"/>
            <a:ext cx="87376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U.S. Treasury </a:t>
            </a: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ea typeface="+mn-ea"/>
                <a:cs typeface="+mn-cs"/>
                <a:hlinkClick r:id="rId3"/>
              </a:rPr>
              <a:t>opened the portal </a:t>
            </a: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for counties to request Recovery Funds.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To receive Recovery Funds, </a:t>
            </a:r>
            <a:r>
              <a:rPr kumimoji="0" lang="en-US" sz="1800" b="0" i="0" u="none" strike="noStrike" kern="1200" cap="none" spc="0" normalizeH="0" baseline="0" noProof="0">
                <a:ln>
                  <a:noFill/>
                </a:ln>
                <a:solidFill>
                  <a:prstClr val="black"/>
                </a:solidFill>
                <a:effectLst/>
                <a:uLnTx/>
                <a:uFillTx/>
                <a:latin typeface="Franklin Gothic Demi" panose="020B0703020102020204" pitchFamily="34" charset="0"/>
              </a:rPr>
              <a:t>a county must request funds through this portal.</a:t>
            </a:r>
          </a:p>
        </p:txBody>
      </p:sp>
      <p:sp>
        <p:nvSpPr>
          <p:cNvPr id="2" name="TextBox 1">
            <a:extLst>
              <a:ext uri="{FF2B5EF4-FFF2-40B4-BE49-F238E27FC236}">
                <a16:creationId xmlns:a16="http://schemas.microsoft.com/office/drawing/2014/main" id="{AB66191A-41D0-47BA-874B-3A8D658DCC08}"/>
              </a:ext>
            </a:extLst>
          </p:cNvPr>
          <p:cNvSpPr txBox="1"/>
          <p:nvPr/>
        </p:nvSpPr>
        <p:spPr>
          <a:xfrm>
            <a:off x="7726837" y="3054280"/>
            <a:ext cx="3569358" cy="1200329"/>
          </a:xfrm>
          <a:prstGeom prst="rect">
            <a:avLst/>
          </a:prstGeom>
          <a:solidFill>
            <a:schemeClr val="bg1">
              <a:lumMod val="95000"/>
            </a:schemeClr>
          </a:solidFill>
          <a:ln w="19050">
            <a:solidFill>
              <a:schemeClr val="accent1"/>
            </a:solidFill>
          </a:ln>
        </p:spPr>
        <p:txBody>
          <a:bodyPr wrap="square" rtlCol="0">
            <a:spAutoFit/>
          </a:bodyPr>
          <a:lstStyle/>
          <a:p>
            <a:pPr algn="ctr"/>
            <a:r>
              <a:rPr lang="en-US">
                <a:latin typeface="Franklin Gothic Demi" panose="020B0703020102020204" pitchFamily="34" charset="0"/>
              </a:rPr>
              <a:t>To access the portal and </a:t>
            </a:r>
          </a:p>
          <a:p>
            <a:pPr algn="ctr"/>
            <a:r>
              <a:rPr lang="en-US">
                <a:latin typeface="Franklin Gothic Demi" panose="020B0703020102020204" pitchFamily="34" charset="0"/>
              </a:rPr>
              <a:t>request Recovery Funds </a:t>
            </a:r>
          </a:p>
          <a:p>
            <a:pPr algn="ctr"/>
            <a:r>
              <a:rPr lang="en-US">
                <a:latin typeface="Franklin Gothic Demi" panose="020B0703020102020204" pitchFamily="34" charset="0"/>
              </a:rPr>
              <a:t>from the U.S. Treasury, </a:t>
            </a:r>
          </a:p>
          <a:p>
            <a:pPr algn="ctr"/>
            <a:r>
              <a:rPr lang="en-US">
                <a:latin typeface="Franklin Gothic Demi" panose="020B0703020102020204" pitchFamily="34" charset="0"/>
                <a:hlinkClick r:id="rId3"/>
              </a:rPr>
              <a:t>click here</a:t>
            </a:r>
            <a:r>
              <a:rPr lang="en-US">
                <a:latin typeface="Franklin Gothic Demi" panose="020B0703020102020204" pitchFamily="34" charset="0"/>
              </a:rPr>
              <a:t>.</a:t>
            </a:r>
          </a:p>
        </p:txBody>
      </p:sp>
      <p:sp>
        <p:nvSpPr>
          <p:cNvPr id="9" name="TextBox 8">
            <a:extLst>
              <a:ext uri="{FF2B5EF4-FFF2-40B4-BE49-F238E27FC236}">
                <a16:creationId xmlns:a16="http://schemas.microsoft.com/office/drawing/2014/main" id="{3625E75F-32EE-44BE-B27D-8C7EF62F9B50}"/>
              </a:ext>
            </a:extLst>
          </p:cNvPr>
          <p:cNvSpPr txBox="1"/>
          <p:nvPr/>
        </p:nvSpPr>
        <p:spPr>
          <a:xfrm>
            <a:off x="7726837" y="4543665"/>
            <a:ext cx="3569358" cy="784830"/>
          </a:xfrm>
          <a:prstGeom prst="rect">
            <a:avLst/>
          </a:prstGeom>
          <a:solidFill>
            <a:schemeClr val="bg1">
              <a:lumMod val="95000"/>
            </a:schemeClr>
          </a:solidFill>
          <a:ln w="19050">
            <a:solidFill>
              <a:schemeClr val="accent1"/>
            </a:solidFill>
          </a:ln>
        </p:spPr>
        <p:txBody>
          <a:bodyPr wrap="square" rtlCol="0">
            <a:spAutoFit/>
          </a:bodyPr>
          <a:lstStyle/>
          <a:p>
            <a:pPr algn="ctr"/>
            <a:r>
              <a:rPr lang="en-US" sz="1500">
                <a:latin typeface="Franklin Gothic Demi" panose="020B0703020102020204" pitchFamily="34" charset="0"/>
              </a:rPr>
              <a:t>If you are having issues </a:t>
            </a:r>
          </a:p>
          <a:p>
            <a:pPr algn="ctr"/>
            <a:r>
              <a:rPr lang="en-US" sz="1500">
                <a:latin typeface="Franklin Gothic Demi" panose="020B0703020102020204" pitchFamily="34" charset="0"/>
              </a:rPr>
              <a:t>with the new U.S. Treasury portal, email </a:t>
            </a:r>
            <a:r>
              <a:rPr lang="en-US" sz="1500">
                <a:latin typeface="Franklin Gothic Demi" panose="020B0703020102020204" pitchFamily="34" charset="0"/>
                <a:hlinkClick r:id="rId4"/>
              </a:rPr>
              <a:t>covidrelieffitsupport@treasury.gov</a:t>
            </a:r>
            <a:r>
              <a:rPr lang="en-US" sz="1500">
                <a:latin typeface="Franklin Gothic Demi" panose="020B0703020102020204" pitchFamily="34" charset="0"/>
              </a:rPr>
              <a:t>. </a:t>
            </a:r>
          </a:p>
        </p:txBody>
      </p:sp>
      <p:sp>
        <p:nvSpPr>
          <p:cNvPr id="10" name="TextBox 9">
            <a:extLst>
              <a:ext uri="{FF2B5EF4-FFF2-40B4-BE49-F238E27FC236}">
                <a16:creationId xmlns:a16="http://schemas.microsoft.com/office/drawing/2014/main" id="{E090AD44-D7DC-438F-83F0-23E9A58D1F7E}"/>
              </a:ext>
            </a:extLst>
          </p:cNvPr>
          <p:cNvSpPr txBox="1"/>
          <p:nvPr/>
        </p:nvSpPr>
        <p:spPr>
          <a:xfrm>
            <a:off x="4941" y="6412189"/>
            <a:ext cx="11892198" cy="307777"/>
          </a:xfrm>
          <a:prstGeom prst="rect">
            <a:avLst/>
          </a:prstGeom>
          <a:solidFill>
            <a:schemeClr val="bg1"/>
          </a:solidFill>
        </p:spPr>
        <p:txBody>
          <a:bodyPr wrap="square" lIns="91440" tIns="45720" rIns="91440" bIns="45720" rtlCol="0" anchor="t">
            <a:spAutoFit/>
          </a:bodyPr>
          <a:lstStyle/>
          <a:p>
            <a:pPr algn="r">
              <a:defRPr/>
            </a:pPr>
            <a:r>
              <a:rPr kumimoji="0" lang="en-US" sz="1400" b="0" i="0" u="none" strike="noStrike" kern="1200" cap="none" spc="0" normalizeH="0" baseline="0" noProof="0">
                <a:ln>
                  <a:noFill/>
                </a:ln>
                <a:effectLst/>
                <a:uLnTx/>
                <a:uFillTx/>
                <a:latin typeface="Calibri Light"/>
                <a:cs typeface="Calibri Light"/>
              </a:rPr>
              <a:t>National Association of Counties | www.NACo.org | May 2021</a:t>
            </a:r>
            <a:r>
              <a:rPr lang="en-US" sz="1400">
                <a:latin typeface="Calibri Light"/>
                <a:cs typeface="Calibri Light"/>
              </a:rPr>
              <a:t> | </a:t>
            </a:r>
            <a:fld id="{24166567-CF70-4F9D-A3A7-2353F84C41B3}" type="slidenum">
              <a:rPr lang="en-US" sz="1400" smtClean="0">
                <a:latin typeface="Calibri Light"/>
                <a:cs typeface="Calibri Light"/>
              </a:rPr>
              <a:t>9</a:t>
            </a:fld>
            <a:r>
              <a:rPr lang="en-US" sz="1400">
                <a:latin typeface="Calibri Light"/>
                <a:cs typeface="Calibri Light"/>
              </a:rPr>
              <a:t> </a:t>
            </a:r>
            <a:endParaRPr lang="en-US"/>
          </a:p>
        </p:txBody>
      </p:sp>
      <p:pic>
        <p:nvPicPr>
          <p:cNvPr id="11" name="Picture 10">
            <a:extLst>
              <a:ext uri="{FF2B5EF4-FFF2-40B4-BE49-F238E27FC236}">
                <a16:creationId xmlns:a16="http://schemas.microsoft.com/office/drawing/2014/main" id="{72D9DF7E-FC72-4E9F-BF97-182C3BD33406}"/>
              </a:ext>
            </a:extLst>
          </p:cNvPr>
          <p:cNvPicPr>
            <a:picLocks noChangeAspect="1"/>
          </p:cNvPicPr>
          <p:nvPr/>
        </p:nvPicPr>
        <p:blipFill>
          <a:blip r:embed="rId5"/>
          <a:stretch>
            <a:fillRect/>
          </a:stretch>
        </p:blipFill>
        <p:spPr>
          <a:xfrm>
            <a:off x="564873" y="2425828"/>
            <a:ext cx="6491565" cy="348017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24FE89A2-D9A8-4651-94B6-2A43C9867EF9}"/>
                  </a:ext>
                </a:extLst>
              </p14:cNvPr>
              <p14:cNvContentPartPr/>
              <p14:nvPr/>
            </p14:nvContentPartPr>
            <p14:xfrm>
              <a:off x="5193420" y="3301519"/>
              <a:ext cx="1515240" cy="509040"/>
            </p14:xfrm>
          </p:contentPart>
        </mc:Choice>
        <mc:Fallback>
          <p:pic>
            <p:nvPicPr>
              <p:cNvPr id="6" name="Ink 5">
                <a:extLst>
                  <a:ext uri="{FF2B5EF4-FFF2-40B4-BE49-F238E27FC236}">
                    <a16:creationId xmlns:a16="http://schemas.microsoft.com/office/drawing/2014/main" id="{24FE89A2-D9A8-4651-94B6-2A43C9867EF9}"/>
                  </a:ext>
                </a:extLst>
              </p:cNvPr>
              <p:cNvPicPr/>
              <p:nvPr/>
            </p:nvPicPr>
            <p:blipFill>
              <a:blip r:embed="rId7"/>
              <a:stretch>
                <a:fillRect/>
              </a:stretch>
            </p:blipFill>
            <p:spPr>
              <a:xfrm>
                <a:off x="5175420" y="3265544"/>
                <a:ext cx="1550880" cy="58062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409331A9-2D9F-4F2C-BC70-22D57D60E61E}"/>
                  </a:ext>
                </a:extLst>
              </p14:cNvPr>
              <p14:cNvContentPartPr/>
              <p14:nvPr/>
            </p14:nvContentPartPr>
            <p14:xfrm>
              <a:off x="6706409" y="2575949"/>
              <a:ext cx="1379880" cy="790560"/>
            </p14:xfrm>
          </p:contentPart>
        </mc:Choice>
        <mc:Fallback>
          <p:pic>
            <p:nvPicPr>
              <p:cNvPr id="8" name="Ink 7">
                <a:extLst>
                  <a:ext uri="{FF2B5EF4-FFF2-40B4-BE49-F238E27FC236}">
                    <a16:creationId xmlns:a16="http://schemas.microsoft.com/office/drawing/2014/main" id="{409331A9-2D9F-4F2C-BC70-22D57D60E61E}"/>
                  </a:ext>
                </a:extLst>
              </p:cNvPr>
              <p:cNvPicPr/>
              <p:nvPr/>
            </p:nvPicPr>
            <p:blipFill>
              <a:blip r:embed="rId9"/>
              <a:stretch>
                <a:fillRect/>
              </a:stretch>
            </p:blipFill>
            <p:spPr>
              <a:xfrm>
                <a:off x="6688409" y="2539949"/>
                <a:ext cx="1415520" cy="86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0CE599F0-9E8E-46DB-9B26-36AF9B7FB73D}"/>
                  </a:ext>
                </a:extLst>
              </p14:cNvPr>
              <p14:cNvContentPartPr/>
              <p14:nvPr/>
            </p14:nvContentPartPr>
            <p14:xfrm>
              <a:off x="8328209" y="2142869"/>
              <a:ext cx="316800" cy="405720"/>
            </p14:xfrm>
          </p:contentPart>
        </mc:Choice>
        <mc:Fallback>
          <p:pic>
            <p:nvPicPr>
              <p:cNvPr id="12" name="Ink 11">
                <a:extLst>
                  <a:ext uri="{FF2B5EF4-FFF2-40B4-BE49-F238E27FC236}">
                    <a16:creationId xmlns:a16="http://schemas.microsoft.com/office/drawing/2014/main" id="{0CE599F0-9E8E-46DB-9B26-36AF9B7FB73D}"/>
                  </a:ext>
                </a:extLst>
              </p:cNvPr>
              <p:cNvPicPr/>
              <p:nvPr/>
            </p:nvPicPr>
            <p:blipFill>
              <a:blip r:embed="rId11"/>
              <a:stretch>
                <a:fillRect/>
              </a:stretch>
            </p:blipFill>
            <p:spPr>
              <a:xfrm>
                <a:off x="8310229" y="2106869"/>
                <a:ext cx="35240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9357E082-D842-4FA1-ABA6-8B8451536586}"/>
                  </a:ext>
                </a:extLst>
              </p14:cNvPr>
              <p14:cNvContentPartPr/>
              <p14:nvPr/>
            </p14:nvContentPartPr>
            <p14:xfrm>
              <a:off x="8695049" y="2092109"/>
              <a:ext cx="147240" cy="415800"/>
            </p14:xfrm>
          </p:contentPart>
        </mc:Choice>
        <mc:Fallback>
          <p:pic>
            <p:nvPicPr>
              <p:cNvPr id="13" name="Ink 12">
                <a:extLst>
                  <a:ext uri="{FF2B5EF4-FFF2-40B4-BE49-F238E27FC236}">
                    <a16:creationId xmlns:a16="http://schemas.microsoft.com/office/drawing/2014/main" id="{9357E082-D842-4FA1-ABA6-8B8451536586}"/>
                  </a:ext>
                </a:extLst>
              </p:cNvPr>
              <p:cNvPicPr/>
              <p:nvPr/>
            </p:nvPicPr>
            <p:blipFill>
              <a:blip r:embed="rId13"/>
              <a:stretch>
                <a:fillRect/>
              </a:stretch>
            </p:blipFill>
            <p:spPr>
              <a:xfrm>
                <a:off x="8677049" y="2056109"/>
                <a:ext cx="182880" cy="48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E45A5F1D-9CE3-4294-9CAA-CD45EBF93B04}"/>
                  </a:ext>
                </a:extLst>
              </p14:cNvPr>
              <p14:cNvContentPartPr/>
              <p14:nvPr/>
            </p14:nvContentPartPr>
            <p14:xfrm>
              <a:off x="8958209" y="2278589"/>
              <a:ext cx="66600" cy="203040"/>
            </p14:xfrm>
          </p:contentPart>
        </mc:Choice>
        <mc:Fallback>
          <p:pic>
            <p:nvPicPr>
              <p:cNvPr id="14" name="Ink 13">
                <a:extLst>
                  <a:ext uri="{FF2B5EF4-FFF2-40B4-BE49-F238E27FC236}">
                    <a16:creationId xmlns:a16="http://schemas.microsoft.com/office/drawing/2014/main" id="{E45A5F1D-9CE3-4294-9CAA-CD45EBF93B04}"/>
                  </a:ext>
                </a:extLst>
              </p:cNvPr>
              <p:cNvPicPr/>
              <p:nvPr/>
            </p:nvPicPr>
            <p:blipFill>
              <a:blip r:embed="rId15"/>
              <a:stretch>
                <a:fillRect/>
              </a:stretch>
            </p:blipFill>
            <p:spPr>
              <a:xfrm>
                <a:off x="8940209" y="2242589"/>
                <a:ext cx="1022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FD407438-56B4-443E-B219-F2BFFCF7CA30}"/>
                  </a:ext>
                </a:extLst>
              </p14:cNvPr>
              <p14:cNvContentPartPr/>
              <p14:nvPr/>
            </p14:nvContentPartPr>
            <p14:xfrm>
              <a:off x="8964329" y="2104349"/>
              <a:ext cx="2160" cy="8640"/>
            </p14:xfrm>
          </p:contentPart>
        </mc:Choice>
        <mc:Fallback>
          <p:pic>
            <p:nvPicPr>
              <p:cNvPr id="15" name="Ink 14">
                <a:extLst>
                  <a:ext uri="{FF2B5EF4-FFF2-40B4-BE49-F238E27FC236}">
                    <a16:creationId xmlns:a16="http://schemas.microsoft.com/office/drawing/2014/main" id="{FD407438-56B4-443E-B219-F2BFFCF7CA30}"/>
                  </a:ext>
                </a:extLst>
              </p:cNvPr>
              <p:cNvPicPr/>
              <p:nvPr/>
            </p:nvPicPr>
            <p:blipFill>
              <a:blip r:embed="rId17"/>
              <a:stretch>
                <a:fillRect/>
              </a:stretch>
            </p:blipFill>
            <p:spPr>
              <a:xfrm>
                <a:off x="8946329" y="2068349"/>
                <a:ext cx="37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46E8F29C-4F82-4CBC-9916-6A2134751D0F}"/>
                  </a:ext>
                </a:extLst>
              </p14:cNvPr>
              <p14:cNvContentPartPr/>
              <p14:nvPr/>
            </p14:nvContentPartPr>
            <p14:xfrm>
              <a:off x="9139649" y="2213429"/>
              <a:ext cx="156960" cy="247320"/>
            </p14:xfrm>
          </p:contentPart>
        </mc:Choice>
        <mc:Fallback>
          <p:pic>
            <p:nvPicPr>
              <p:cNvPr id="16" name="Ink 15">
                <a:extLst>
                  <a:ext uri="{FF2B5EF4-FFF2-40B4-BE49-F238E27FC236}">
                    <a16:creationId xmlns:a16="http://schemas.microsoft.com/office/drawing/2014/main" id="{46E8F29C-4F82-4CBC-9916-6A2134751D0F}"/>
                  </a:ext>
                </a:extLst>
              </p:cNvPr>
              <p:cNvPicPr/>
              <p:nvPr/>
            </p:nvPicPr>
            <p:blipFill>
              <a:blip r:embed="rId19"/>
              <a:stretch>
                <a:fillRect/>
              </a:stretch>
            </p:blipFill>
            <p:spPr>
              <a:xfrm>
                <a:off x="9121649" y="2177429"/>
                <a:ext cx="19260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9AC4D46A-A548-498A-B7F4-D42E7E86C1EB}"/>
                  </a:ext>
                </a:extLst>
              </p14:cNvPr>
              <p14:cNvContentPartPr/>
              <p14:nvPr/>
            </p14:nvContentPartPr>
            <p14:xfrm>
              <a:off x="9399209" y="2017589"/>
              <a:ext cx="200520" cy="460440"/>
            </p14:xfrm>
          </p:contentPart>
        </mc:Choice>
        <mc:Fallback>
          <p:pic>
            <p:nvPicPr>
              <p:cNvPr id="17" name="Ink 16">
                <a:extLst>
                  <a:ext uri="{FF2B5EF4-FFF2-40B4-BE49-F238E27FC236}">
                    <a16:creationId xmlns:a16="http://schemas.microsoft.com/office/drawing/2014/main" id="{9AC4D46A-A548-498A-B7F4-D42E7E86C1EB}"/>
                  </a:ext>
                </a:extLst>
              </p:cNvPr>
              <p:cNvPicPr/>
              <p:nvPr/>
            </p:nvPicPr>
            <p:blipFill>
              <a:blip r:embed="rId21"/>
              <a:stretch>
                <a:fillRect/>
              </a:stretch>
            </p:blipFill>
            <p:spPr>
              <a:xfrm>
                <a:off x="9381177" y="1981589"/>
                <a:ext cx="236224"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7B979671-6CE4-4110-8B26-E71F7874BC68}"/>
                  </a:ext>
                </a:extLst>
              </p14:cNvPr>
              <p14:cNvContentPartPr/>
              <p14:nvPr/>
            </p14:nvContentPartPr>
            <p14:xfrm>
              <a:off x="9552929" y="2283989"/>
              <a:ext cx="177120" cy="204120"/>
            </p14:xfrm>
          </p:contentPart>
        </mc:Choice>
        <mc:Fallback>
          <p:pic>
            <p:nvPicPr>
              <p:cNvPr id="19" name="Ink 18">
                <a:extLst>
                  <a:ext uri="{FF2B5EF4-FFF2-40B4-BE49-F238E27FC236}">
                    <a16:creationId xmlns:a16="http://schemas.microsoft.com/office/drawing/2014/main" id="{7B979671-6CE4-4110-8B26-E71F7874BC68}"/>
                  </a:ext>
                </a:extLst>
              </p:cNvPr>
              <p:cNvPicPr/>
              <p:nvPr/>
            </p:nvPicPr>
            <p:blipFill>
              <a:blip r:embed="rId23"/>
              <a:stretch>
                <a:fillRect/>
              </a:stretch>
            </p:blipFill>
            <p:spPr>
              <a:xfrm>
                <a:off x="9534929" y="2248052"/>
                <a:ext cx="212760" cy="275634"/>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F6F6D64A-3ECF-44E5-AC62-1C2EE4B561FD}"/>
                  </a:ext>
                </a:extLst>
              </p14:cNvPr>
              <p14:cNvContentPartPr/>
              <p14:nvPr/>
            </p14:nvContentPartPr>
            <p14:xfrm>
              <a:off x="10045049" y="1991309"/>
              <a:ext cx="88200" cy="433440"/>
            </p14:xfrm>
          </p:contentPart>
        </mc:Choice>
        <mc:Fallback>
          <p:pic>
            <p:nvPicPr>
              <p:cNvPr id="20" name="Ink 19">
                <a:extLst>
                  <a:ext uri="{FF2B5EF4-FFF2-40B4-BE49-F238E27FC236}">
                    <a16:creationId xmlns:a16="http://schemas.microsoft.com/office/drawing/2014/main" id="{F6F6D64A-3ECF-44E5-AC62-1C2EE4B561FD}"/>
                  </a:ext>
                </a:extLst>
              </p:cNvPr>
              <p:cNvPicPr/>
              <p:nvPr/>
            </p:nvPicPr>
            <p:blipFill>
              <a:blip r:embed="rId25"/>
              <a:stretch>
                <a:fillRect/>
              </a:stretch>
            </p:blipFill>
            <p:spPr>
              <a:xfrm>
                <a:off x="10027049" y="1955309"/>
                <a:ext cx="12384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47A941D-D6A3-4212-9B1D-AD4296CE70ED}"/>
                  </a:ext>
                </a:extLst>
              </p14:cNvPr>
              <p14:cNvContentPartPr/>
              <p14:nvPr/>
            </p14:nvContentPartPr>
            <p14:xfrm>
              <a:off x="10113449" y="2213429"/>
              <a:ext cx="195840" cy="61200"/>
            </p14:xfrm>
          </p:contentPart>
        </mc:Choice>
        <mc:Fallback>
          <p:pic>
            <p:nvPicPr>
              <p:cNvPr id="21" name="Ink 20">
                <a:extLst>
                  <a:ext uri="{FF2B5EF4-FFF2-40B4-BE49-F238E27FC236}">
                    <a16:creationId xmlns:a16="http://schemas.microsoft.com/office/drawing/2014/main" id="{547A941D-D6A3-4212-9B1D-AD4296CE70ED}"/>
                  </a:ext>
                </a:extLst>
              </p:cNvPr>
              <p:cNvPicPr/>
              <p:nvPr/>
            </p:nvPicPr>
            <p:blipFill>
              <a:blip r:embed="rId27"/>
              <a:stretch>
                <a:fillRect/>
              </a:stretch>
            </p:blipFill>
            <p:spPr>
              <a:xfrm>
                <a:off x="10095449" y="2177429"/>
                <a:ext cx="231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E71E95FF-F85F-4FCC-8354-ED0C65B48C9A}"/>
                  </a:ext>
                </a:extLst>
              </p14:cNvPr>
              <p14:cNvContentPartPr/>
              <p14:nvPr/>
            </p14:nvContentPartPr>
            <p14:xfrm>
              <a:off x="10308929" y="1908509"/>
              <a:ext cx="48600" cy="516600"/>
            </p14:xfrm>
          </p:contentPart>
        </mc:Choice>
        <mc:Fallback>
          <p:pic>
            <p:nvPicPr>
              <p:cNvPr id="22" name="Ink 21">
                <a:extLst>
                  <a:ext uri="{FF2B5EF4-FFF2-40B4-BE49-F238E27FC236}">
                    <a16:creationId xmlns:a16="http://schemas.microsoft.com/office/drawing/2014/main" id="{E71E95FF-F85F-4FCC-8354-ED0C65B48C9A}"/>
                  </a:ext>
                </a:extLst>
              </p:cNvPr>
              <p:cNvPicPr/>
              <p:nvPr/>
            </p:nvPicPr>
            <p:blipFill>
              <a:blip r:embed="rId29"/>
              <a:stretch>
                <a:fillRect/>
              </a:stretch>
            </p:blipFill>
            <p:spPr>
              <a:xfrm>
                <a:off x="10290795" y="1872509"/>
                <a:ext cx="84506"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3698A771-4E9E-49AC-9FB3-790D98B658EC}"/>
                  </a:ext>
                </a:extLst>
              </p14:cNvPr>
              <p14:cNvContentPartPr/>
              <p14:nvPr/>
            </p14:nvContentPartPr>
            <p14:xfrm>
              <a:off x="10453649" y="2097149"/>
              <a:ext cx="239400" cy="359640"/>
            </p14:xfrm>
          </p:contentPart>
        </mc:Choice>
        <mc:Fallback>
          <p:pic>
            <p:nvPicPr>
              <p:cNvPr id="23" name="Ink 22">
                <a:extLst>
                  <a:ext uri="{FF2B5EF4-FFF2-40B4-BE49-F238E27FC236}">
                    <a16:creationId xmlns:a16="http://schemas.microsoft.com/office/drawing/2014/main" id="{3698A771-4E9E-49AC-9FB3-790D98B658EC}"/>
                  </a:ext>
                </a:extLst>
              </p:cNvPr>
              <p:cNvPicPr/>
              <p:nvPr/>
            </p:nvPicPr>
            <p:blipFill>
              <a:blip r:embed="rId31"/>
              <a:stretch>
                <a:fillRect/>
              </a:stretch>
            </p:blipFill>
            <p:spPr>
              <a:xfrm>
                <a:off x="10435676" y="2061149"/>
                <a:ext cx="274986"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8CE06B2-39F0-4AB7-87CC-97D04AA0939E}"/>
                  </a:ext>
                </a:extLst>
              </p14:cNvPr>
              <p14:cNvContentPartPr/>
              <p14:nvPr/>
            </p14:nvContentPartPr>
            <p14:xfrm>
              <a:off x="10770449" y="2017229"/>
              <a:ext cx="122760" cy="363600"/>
            </p14:xfrm>
          </p:contentPart>
        </mc:Choice>
        <mc:Fallback>
          <p:pic>
            <p:nvPicPr>
              <p:cNvPr id="24" name="Ink 23">
                <a:extLst>
                  <a:ext uri="{FF2B5EF4-FFF2-40B4-BE49-F238E27FC236}">
                    <a16:creationId xmlns:a16="http://schemas.microsoft.com/office/drawing/2014/main" id="{B8CE06B2-39F0-4AB7-87CC-97D04AA0939E}"/>
                  </a:ext>
                </a:extLst>
              </p:cNvPr>
              <p:cNvPicPr/>
              <p:nvPr/>
            </p:nvPicPr>
            <p:blipFill>
              <a:blip r:embed="rId33"/>
              <a:stretch>
                <a:fillRect/>
              </a:stretch>
            </p:blipFill>
            <p:spPr>
              <a:xfrm>
                <a:off x="10752449" y="1981229"/>
                <a:ext cx="15840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121CBFDB-EDDA-4A12-833F-616FD877874E}"/>
                  </a:ext>
                </a:extLst>
              </p14:cNvPr>
              <p14:cNvContentPartPr/>
              <p14:nvPr/>
            </p14:nvContentPartPr>
            <p14:xfrm>
              <a:off x="10955129" y="2065469"/>
              <a:ext cx="231480" cy="331560"/>
            </p14:xfrm>
          </p:contentPart>
        </mc:Choice>
        <mc:Fallback>
          <p:pic>
            <p:nvPicPr>
              <p:cNvPr id="25" name="Ink 24">
                <a:extLst>
                  <a:ext uri="{FF2B5EF4-FFF2-40B4-BE49-F238E27FC236}">
                    <a16:creationId xmlns:a16="http://schemas.microsoft.com/office/drawing/2014/main" id="{121CBFDB-EDDA-4A12-833F-616FD877874E}"/>
                  </a:ext>
                </a:extLst>
              </p:cNvPr>
              <p:cNvPicPr/>
              <p:nvPr/>
            </p:nvPicPr>
            <p:blipFill>
              <a:blip r:embed="rId35"/>
              <a:stretch>
                <a:fillRect/>
              </a:stretch>
            </p:blipFill>
            <p:spPr>
              <a:xfrm>
                <a:off x="10937129" y="2029469"/>
                <a:ext cx="267120" cy="403200"/>
              </a:xfrm>
              <a:prstGeom prst="rect">
                <a:avLst/>
              </a:prstGeom>
            </p:spPr>
          </p:pic>
        </mc:Fallback>
      </mc:AlternateContent>
    </p:spTree>
    <p:extLst>
      <p:ext uri="{BB962C8B-B14F-4D97-AF65-F5344CB8AC3E}">
        <p14:creationId xmlns:p14="http://schemas.microsoft.com/office/powerpoint/2010/main" val="265772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Theme">
  <a:themeElements>
    <a:clrScheme name="Default Theme">
      <a:dk1>
        <a:srgbClr val="535353"/>
      </a:dk1>
      <a:lt1>
        <a:srgbClr val="FFFFFF"/>
      </a:lt1>
      <a:dk2>
        <a:srgbClr val="A7A7A7"/>
      </a:dk2>
      <a:lt2>
        <a:srgbClr val="535353"/>
      </a:lt2>
      <a:accent1>
        <a:srgbClr val="707070"/>
      </a:accent1>
      <a:accent2>
        <a:srgbClr val="D4E3E8"/>
      </a:accent2>
      <a:accent3>
        <a:srgbClr val="919191"/>
      </a:accent3>
      <a:accent4>
        <a:srgbClr val="91969B"/>
      </a:accent4>
      <a:accent5>
        <a:srgbClr val="4B5050"/>
      </a:accent5>
      <a:accent6>
        <a:srgbClr val="515457"/>
      </a:accent6>
      <a:hlink>
        <a:srgbClr val="0000FF"/>
      </a:hlink>
      <a:folHlink>
        <a:srgbClr val="FF00FF"/>
      </a:folHlink>
    </a:clrScheme>
    <a:fontScheme name="Default Theme">
      <a:majorFont>
        <a:latin typeface="Calibri Light"/>
        <a:ea typeface="Calibri Light"/>
        <a:cs typeface="Calibri Light"/>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1828432" rtl="0" fontAlgn="auto" latinLnBrk="0" hangingPunct="0">
          <a:lnSpc>
            <a:spcPct val="100000"/>
          </a:lnSpc>
          <a:spcBef>
            <a:spcPts val="0"/>
          </a:spcBef>
          <a:spcAft>
            <a:spcPts val="0"/>
          </a:spcAft>
          <a:buClrTx/>
          <a:buSzTx/>
          <a:buFontTx/>
          <a:buNone/>
          <a:tabLst/>
          <a:defRPr kumimoji="0" sz="2800" b="0" i="0" u="none" strike="noStrike" cap="none" spc="600" normalizeH="0" baseline="0">
            <a:ln>
              <a:noFill/>
            </a:ln>
            <a:solidFill>
              <a:srgbClr val="000000"/>
            </a:solidFill>
            <a:effectLst/>
            <a:uFillTx/>
            <a:latin typeface="+mj-lt"/>
            <a:ea typeface="+mj-ea"/>
            <a:cs typeface="+mj-cs"/>
            <a:sym typeface="Calibri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1828800" rtl="0" fontAlgn="auto" latinLnBrk="0" hangingPunct="0">
          <a:lnSpc>
            <a:spcPct val="125000"/>
          </a:lnSpc>
          <a:spcBef>
            <a:spcPts val="0"/>
          </a:spcBef>
          <a:spcAft>
            <a:spcPts val="0"/>
          </a:spcAft>
          <a:buClrTx/>
          <a:buSzTx/>
          <a:buFontTx/>
          <a:buNone/>
          <a:tabLst/>
          <a:defRPr kumimoji="0" sz="2500" b="0" i="0" u="none" strike="noStrike" cap="none" spc="0" normalizeH="0" baseline="0">
            <a:ln>
              <a:noFill/>
            </a:ln>
            <a:solidFill>
              <a:srgbClr val="535353"/>
            </a:solidFill>
            <a:effectLst/>
            <a:uFill>
              <a:solidFill>
                <a:srgbClr val="FFFFFF"/>
              </a:solidFill>
            </a:uFill>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0</Notes>
  <HiddenSlides>1</HiddenSlide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1_Office Theme</vt:lpstr>
      <vt:lpstr>2_Office Theme</vt:lpstr>
      <vt:lpstr>Default Theme</vt:lpstr>
      <vt:lpstr>  NACo NATIONAL MEMBERSHIP CALL:    PRELIMINARY REVIEW OF TREASURY’S FISCAL RECOVERY FUND GUIDANCE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Eryn Hurley</dc:creator>
  <cp:revision>1</cp:revision>
  <cp:lastPrinted>2021-05-11T16:50:27Z</cp:lastPrinted>
  <dcterms:created xsi:type="dcterms:W3CDTF">2021-05-11T00:55:46Z</dcterms:created>
  <dcterms:modified xsi:type="dcterms:W3CDTF">2021-05-11T20:37:39Z</dcterms:modified>
</cp:coreProperties>
</file>